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81" r:id="rId2"/>
  </p:sldMasterIdLst>
  <p:notesMasterIdLst>
    <p:notesMasterId r:id="rId12"/>
  </p:notesMasterIdLst>
  <p:handoutMasterIdLst>
    <p:handoutMasterId r:id="rId13"/>
  </p:handoutMasterIdLst>
  <p:sldIdLst>
    <p:sldId id="325" r:id="rId3"/>
    <p:sldId id="323" r:id="rId4"/>
    <p:sldId id="326" r:id="rId5"/>
    <p:sldId id="327" r:id="rId6"/>
    <p:sldId id="324" r:id="rId7"/>
    <p:sldId id="331" r:id="rId8"/>
    <p:sldId id="330" r:id="rId9"/>
    <p:sldId id="328" r:id="rId10"/>
    <p:sldId id="32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946C"/>
    <a:srgbClr val="968452"/>
    <a:srgbClr val="A5905D"/>
    <a:srgbClr val="AD9B6D"/>
    <a:srgbClr val="B3A277"/>
    <a:srgbClr val="51492D"/>
    <a:srgbClr val="726740"/>
    <a:srgbClr val="9C8D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autoAdjust="0"/>
    <p:restoredTop sz="94494" autoAdjust="0"/>
  </p:normalViewPr>
  <p:slideViewPr>
    <p:cSldViewPr snapToGrid="0">
      <p:cViewPr>
        <p:scale>
          <a:sx n="77" d="100"/>
          <a:sy n="77" d="100"/>
        </p:scale>
        <p:origin x="-618" y="-72"/>
      </p:cViewPr>
      <p:guideLst>
        <p:guide orient="horz" pos="2160"/>
        <p:guide pos="2880"/>
      </p:guideLst>
    </p:cSldViewPr>
  </p:slideViewPr>
  <p:outlineViewPr>
    <p:cViewPr>
      <p:scale>
        <a:sx n="33" d="100"/>
        <a:sy n="33" d="100"/>
      </p:scale>
      <p:origin x="0" y="1946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3CBF58-5E5E-4F61-BFFD-F93B17F2B272}" type="datetimeFigureOut">
              <a:rPr lang="en-US" smtClean="0"/>
              <a:pPr/>
              <a:t>12/6/2012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 2011 Chris Clifton</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013229-77A7-44B9-BDB4-3C6B097944BD}" type="slidenum">
              <a:rPr lang="en-US" smtClean="0"/>
              <a:pPr/>
              <a:t>‹#›</a:t>
            </a:fld>
            <a:endParaRPr lang="en-US"/>
          </a:p>
        </p:txBody>
      </p:sp>
    </p:spTree>
    <p:extLst>
      <p:ext uri="{BB962C8B-B14F-4D97-AF65-F5344CB8AC3E}">
        <p14:creationId xmlns:p14="http://schemas.microsoft.com/office/powerpoint/2010/main" val="2575729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40172E-D22A-43F4-BB67-92BDE8DBDB89}"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1CEF51-CCAA-4A54-B25D-899694BB86D9}" type="slidenum">
              <a:rPr lang="en-US" smtClean="0"/>
              <a:pPr/>
              <a:t>‹#›</a:t>
            </a:fld>
            <a:endParaRPr lang="en-US"/>
          </a:p>
        </p:txBody>
      </p:sp>
    </p:spTree>
    <p:extLst>
      <p:ext uri="{BB962C8B-B14F-4D97-AF65-F5344CB8AC3E}">
        <p14:creationId xmlns:p14="http://schemas.microsoft.com/office/powerpoint/2010/main" val="11652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514679BA-9FB8-4966-AD29-8BC0C729E680}" type="slidenum">
              <a:rPr lang="en-US"/>
              <a:pPr/>
              <a:t>6</a:t>
            </a:fld>
            <a:endParaRPr 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lnSpc>
                <a:spcPct val="90000"/>
              </a:lnSpc>
              <a:buFontTx/>
              <a:buChar char="•"/>
            </a:pPr>
            <a:r>
              <a:rPr lang="en-US" dirty="0" smtClean="0"/>
              <a:t>We have developed an algorithm that we believe detects terrorist behavior in financial activity</a:t>
            </a:r>
            <a:br>
              <a:rPr lang="en-US" dirty="0" smtClean="0"/>
            </a:br>
            <a:r>
              <a:rPr lang="en-US" dirty="0" smtClean="0"/>
              <a:t>Using this would be an example of data mining activity</a:t>
            </a:r>
          </a:p>
          <a:p>
            <a:pPr lvl="1" eaLnBrk="1" hangingPunct="1">
              <a:lnSpc>
                <a:spcPct val="90000"/>
              </a:lnSpc>
              <a:buFontTx/>
              <a:buChar char="•"/>
            </a:pPr>
            <a:r>
              <a:rPr lang="en-US" dirty="0" smtClean="0"/>
              <a:t>First, we need to evaluate.  We know it identifies a known terrorist.</a:t>
            </a:r>
          </a:p>
          <a:p>
            <a:pPr lvl="1" eaLnBrk="1" hangingPunct="1">
              <a:lnSpc>
                <a:spcPct val="90000"/>
              </a:lnSpc>
              <a:buFontTx/>
              <a:buChar char="•"/>
            </a:pPr>
            <a:r>
              <a:rPr lang="en-US" dirty="0" smtClean="0"/>
              <a:t>But how many (non-terrorist) individuals also fit the profile?</a:t>
            </a:r>
          </a:p>
          <a:p>
            <a:pPr eaLnBrk="1" hangingPunct="1">
              <a:lnSpc>
                <a:spcPct val="90000"/>
              </a:lnSpc>
              <a:buFontTx/>
              <a:buChar char="•"/>
            </a:pPr>
            <a:r>
              <a:rPr lang="en-US" dirty="0" smtClean="0"/>
              <a:t>Give the algorithm to the banks – Security issue</a:t>
            </a:r>
          </a:p>
          <a:p>
            <a:pPr eaLnBrk="1" hangingPunct="1">
              <a:lnSpc>
                <a:spcPct val="90000"/>
              </a:lnSpc>
              <a:buFontTx/>
              <a:buChar char="•"/>
            </a:pPr>
            <a:r>
              <a:rPr lang="en-US" dirty="0" smtClean="0"/>
              <a:t>Get the data – Privacy issue</a:t>
            </a:r>
          </a:p>
          <a:p>
            <a:pPr lvl="1" eaLnBrk="1" hangingPunct="1">
              <a:lnSpc>
                <a:spcPct val="90000"/>
              </a:lnSpc>
              <a:buFontTx/>
              <a:buChar char="•"/>
            </a:pPr>
            <a:r>
              <a:rPr lang="en-US" dirty="0" smtClean="0"/>
              <a:t>May suspect an individual who fits the profile – but now we are doing data mining, not evaluating the algorithm</a:t>
            </a:r>
          </a:p>
          <a:p>
            <a:pPr lvl="1" eaLnBrk="1" hangingPunct="1">
              <a:lnSpc>
                <a:spcPct val="90000"/>
              </a:lnSpc>
              <a:buFontTx/>
              <a:buChar char="•"/>
            </a:pPr>
            <a:r>
              <a:rPr lang="en-US" dirty="0" smtClean="0"/>
              <a:t>May browse data (e.g., our neighbor)</a:t>
            </a:r>
          </a:p>
          <a:p>
            <a:pPr eaLnBrk="1" hangingPunct="1">
              <a:lnSpc>
                <a:spcPct val="90000"/>
              </a:lnSpc>
              <a:buFontTx/>
              <a:buChar char="•"/>
            </a:pPr>
            <a:r>
              <a:rPr lang="en-US" dirty="0" smtClean="0"/>
              <a:t>Privacy Preserving Data Mining Approaches:</a:t>
            </a:r>
          </a:p>
          <a:p>
            <a:pPr lvl="1" eaLnBrk="1" hangingPunct="1">
              <a:lnSpc>
                <a:spcPct val="90000"/>
              </a:lnSpc>
              <a:buFontTx/>
              <a:buChar char="•"/>
            </a:pPr>
            <a:r>
              <a:rPr lang="en-US" dirty="0" smtClean="0"/>
              <a:t>Randomization – can no longer identify individuals, but specialized techniques support mining.</a:t>
            </a:r>
          </a:p>
          <a:p>
            <a:pPr lvl="2" eaLnBrk="1" hangingPunct="1">
              <a:lnSpc>
                <a:spcPct val="90000"/>
              </a:lnSpc>
              <a:buFontTx/>
              <a:buChar char="•"/>
            </a:pPr>
            <a:r>
              <a:rPr lang="en-US" dirty="0" smtClean="0"/>
              <a:t>Good for some things (e.g., clustering), but probably not detecting outliers</a:t>
            </a:r>
          </a:p>
          <a:p>
            <a:pPr lvl="1" eaLnBrk="1" hangingPunct="1">
              <a:lnSpc>
                <a:spcPct val="90000"/>
              </a:lnSpc>
              <a:buFontTx/>
              <a:buChar char="•"/>
            </a:pPr>
            <a:r>
              <a:rPr lang="en-US" dirty="0" smtClean="0"/>
              <a:t>Transformation – individuals transformed, can still identify outliers.  Guaranteeing privacy challenging</a:t>
            </a:r>
          </a:p>
          <a:p>
            <a:pPr lvl="1" eaLnBrk="1" hangingPunct="1">
              <a:lnSpc>
                <a:spcPct val="90000"/>
              </a:lnSpc>
              <a:buFontTx/>
              <a:buChar char="•"/>
            </a:pPr>
            <a:r>
              <a:rPr lang="en-US" dirty="0" err="1" smtClean="0"/>
              <a:t>Anonymization</a:t>
            </a:r>
            <a:r>
              <a:rPr lang="en-US" dirty="0" smtClean="0"/>
              <a:t> – lose fidelity, may or may not give us answer we need.</a:t>
            </a:r>
          </a:p>
          <a:p>
            <a:pPr lvl="1" eaLnBrk="1" hangingPunct="1">
              <a:lnSpc>
                <a:spcPct val="90000"/>
              </a:lnSpc>
              <a:buFontTx/>
              <a:buChar char="•"/>
            </a:pPr>
            <a:r>
              <a:rPr lang="en-US" dirty="0" smtClean="0"/>
              <a:t>Secure Multiparty Computation – get correct answer, low privacy risk, but can be computationally challenging</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889000"/>
            <a:ext cx="7772400" cy="2178050"/>
          </a:xfrm>
        </p:spPr>
        <p:txBody>
          <a:bodyPr/>
          <a:lstStyle>
            <a:lvl1pPr>
              <a:defRPr/>
            </a:lvl1pPr>
          </a:lstStyle>
          <a:p>
            <a:r>
              <a:rPr lang="en-US" smtClean="0"/>
              <a:t>Click to edit Master title style</a:t>
            </a:r>
            <a:endParaRPr lang="en-US"/>
          </a:p>
        </p:txBody>
      </p:sp>
      <p:sp>
        <p:nvSpPr>
          <p:cNvPr id="63491" name="Rectangle 3"/>
          <p:cNvSpPr>
            <a:spLocks noGrp="1" noChangeArrowheads="1"/>
          </p:cNvSpPr>
          <p:nvPr>
            <p:ph type="subTitle" idx="1"/>
          </p:nvPr>
        </p:nvSpPr>
        <p:spPr>
          <a:xfrm>
            <a:off x="1371600" y="3352800"/>
            <a:ext cx="6400800" cy="2286000"/>
          </a:xfrm>
        </p:spPr>
        <p:txBody>
          <a:bodyPr/>
          <a:lstStyle>
            <a:lvl1pPr marL="0" indent="0" algn="ctr">
              <a:buFontTx/>
              <a:buNone/>
              <a:defRPr/>
            </a:lvl1pPr>
          </a:lstStyle>
          <a:p>
            <a:r>
              <a:rPr lang="en-US" smtClean="0"/>
              <a:t>Click to edit Master subtitle style</a:t>
            </a:r>
            <a:endParaRPr lang="en-US"/>
          </a:p>
        </p:txBody>
      </p:sp>
      <p:sp>
        <p:nvSpPr>
          <p:cNvPr id="63492" name="Rectangle 4"/>
          <p:cNvSpPr>
            <a:spLocks noGrp="1" noChangeArrowheads="1"/>
          </p:cNvSpPr>
          <p:nvPr>
            <p:ph type="dt" sz="half" idx="2"/>
          </p:nvPr>
        </p:nvSpPr>
        <p:spPr/>
        <p:txBody>
          <a:bodyPr/>
          <a:lstStyle>
            <a:lvl1pPr>
              <a:defRPr/>
            </a:lvl1pPr>
          </a:lstStyle>
          <a:p>
            <a:endParaRPr lang="en-US"/>
          </a:p>
        </p:txBody>
      </p:sp>
      <p:sp>
        <p:nvSpPr>
          <p:cNvPr id="63493" name="Rectangle 5"/>
          <p:cNvSpPr>
            <a:spLocks noGrp="1" noChangeArrowheads="1"/>
          </p:cNvSpPr>
          <p:nvPr>
            <p:ph type="ftr" sz="quarter" idx="3"/>
          </p:nvPr>
        </p:nvSpPr>
        <p:spPr/>
        <p:txBody>
          <a:bodyPr/>
          <a:lstStyle>
            <a:lvl1pPr>
              <a:defRPr/>
            </a:lvl1pPr>
          </a:lstStyle>
          <a:p>
            <a:endParaRPr lang="en-US"/>
          </a:p>
        </p:txBody>
      </p:sp>
      <p:sp>
        <p:nvSpPr>
          <p:cNvPr id="63494" name="Rectangle 6"/>
          <p:cNvSpPr>
            <a:spLocks noGrp="1" noChangeArrowheads="1"/>
          </p:cNvSpPr>
          <p:nvPr>
            <p:ph type="sldNum" sz="quarter" idx="4"/>
          </p:nvPr>
        </p:nvSpPr>
        <p:spPr/>
        <p:txBody>
          <a:bodyPr/>
          <a:lstStyle>
            <a:lvl1pPr>
              <a:defRPr/>
            </a:lvl1pPr>
          </a:lstStyle>
          <a:p>
            <a:endParaRPr lang="en-US"/>
          </a:p>
        </p:txBody>
      </p:sp>
      <p:pic>
        <p:nvPicPr>
          <p:cNvPr id="63501" name="Picture 13" descr="PU_signature_png"/>
          <p:cNvPicPr>
            <a:picLocks noChangeAspect="1" noChangeArrowheads="1"/>
          </p:cNvPicPr>
          <p:nvPr userDrawn="1"/>
        </p:nvPicPr>
        <p:blipFill>
          <a:blip r:embed="rId3" cstate="print"/>
          <a:srcRect/>
          <a:stretch>
            <a:fillRect/>
          </a:stretch>
        </p:blipFill>
        <p:spPr bwMode="auto">
          <a:xfrm>
            <a:off x="0" y="0"/>
            <a:ext cx="2922588" cy="979488"/>
          </a:xfrm>
          <a:prstGeom prst="rect">
            <a:avLst/>
          </a:prstGeom>
          <a:noFill/>
        </p:spPr>
      </p:pic>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BB51A4-C730-4F9C-A0A3-2F700750A7E7}"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C4E450-546C-4114-B4AB-320B3E5C23C4}"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3E72A68-8745-473A-B43C-AF86EE27D1AA}" type="slidenum">
              <a:rPr lang="en-US"/>
              <a:pPr/>
              <a:t>‹#›</a:t>
            </a:fld>
            <a:endParaRPr lang="en-US"/>
          </a:p>
        </p:txBody>
      </p:sp>
    </p:spTree>
    <p:extLst>
      <p:ext uri="{BB962C8B-B14F-4D97-AF65-F5344CB8AC3E}">
        <p14:creationId xmlns:p14="http://schemas.microsoft.com/office/powerpoint/2010/main" val="171997952"/>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D3B0526-AF28-40DF-B90E-3A07D0CD990A}" type="slidenum">
              <a:rPr lang="en-US"/>
              <a:pPr>
                <a:defRPr/>
              </a:pPr>
              <a:t>‹#›</a:t>
            </a:fld>
            <a:endParaRPr lang="en-US"/>
          </a:p>
        </p:txBody>
      </p:sp>
    </p:spTree>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FFA0F2-3F37-4F84-868D-30EDD6FFCC94}" type="slidenum">
              <a:rPr lang="en-US"/>
              <a:pPr/>
              <a:t>‹#›</a:t>
            </a:fld>
            <a:endParaRPr lang="en-US"/>
          </a:p>
        </p:txBody>
      </p:sp>
    </p:spTree>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D39F6-DAF8-4BDF-8A20-532DD1ECF23D}" type="slidenum">
              <a:rPr lang="en-US"/>
              <a:pPr/>
              <a:t>‹#›</a:t>
            </a:fld>
            <a:endParaRPr lang="en-US"/>
          </a:p>
        </p:txBody>
      </p:sp>
    </p:spTree>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CDC043-3454-46D5-8AF2-0BEA65285953}" type="slidenum">
              <a:rPr lang="en-US"/>
              <a:pPr/>
              <a:t>‹#›</a:t>
            </a:fld>
            <a:endParaRPr lang="en-US"/>
          </a:p>
        </p:txBody>
      </p:sp>
    </p:spTree>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01713"/>
            <a:ext cx="4038600" cy="5487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01713"/>
            <a:ext cx="4038600" cy="5487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782B86-3356-42FE-9465-843A15E65CB7}" type="slidenum">
              <a:rPr lang="en-US"/>
              <a:pPr/>
              <a:t>‹#›</a:t>
            </a:fld>
            <a:endParaRPr lang="en-US"/>
          </a:p>
        </p:txBody>
      </p:sp>
    </p:spTree>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C9A81E-F6E3-4713-9918-093B4BD5BC93}" type="slidenum">
              <a:rPr lang="en-US"/>
              <a:pPr/>
              <a:t>‹#›</a:t>
            </a:fld>
            <a:endParaRPr lang="en-US"/>
          </a:p>
        </p:txBody>
      </p:sp>
    </p:spTree>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CE4CF4A-E74D-4E29-9CE0-AFDDC3DF1582}"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68B41B-06D7-4FFA-8709-A514A41591A8}" type="slidenum">
              <a:rPr lang="en-US"/>
              <a:pPr/>
              <a:t>‹#›</a:t>
            </a:fld>
            <a:endParaRPr lang="en-US"/>
          </a:p>
        </p:txBody>
      </p:sp>
    </p:spTree>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4A306B-E7D7-4168-9608-F115D17CA0F9}" type="slidenum">
              <a:rPr lang="en-US"/>
              <a:pPr/>
              <a:t>‹#›</a:t>
            </a:fld>
            <a:endParaRPr lang="en-US"/>
          </a:p>
        </p:txBody>
      </p:sp>
    </p:spTree>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860C1C-4572-48B0-9EF4-1E4EFA5A564A}" type="slidenum">
              <a:rPr lang="en-US"/>
              <a:pPr/>
              <a:t>‹#›</a:t>
            </a:fld>
            <a:endParaRPr lang="en-US"/>
          </a:p>
        </p:txBody>
      </p:sp>
    </p:spTree>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8E365B-79FD-4C30-89F5-F51B36BD5515}" type="slidenum">
              <a:rPr lang="en-US"/>
              <a:pPr/>
              <a:t>‹#›</a:t>
            </a:fld>
            <a:endParaRPr lang="en-US"/>
          </a:p>
        </p:txBody>
      </p:sp>
    </p:spTree>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7FCC34-153C-4EDB-AFD5-EE84C8DBE590}" type="slidenum">
              <a:rPr lang="en-US"/>
              <a:pPr/>
              <a:t>‹#›</a:t>
            </a:fld>
            <a:endParaRPr lang="en-US"/>
          </a:p>
        </p:txBody>
      </p:sp>
    </p:spTree>
  </p:cSld>
  <p:clrMapOvr>
    <a:masterClrMapping/>
  </p:clrMapOvr>
  <p:transition spd="med">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215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215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FDBD19-0083-4E8E-8BD0-327AC6E42DAC}"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95D782-233D-48AA-874C-5E38539E0739}"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E62675-7920-4C31-BA79-E1BD5E7D95D5}"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BEBA39F-4C9C-46B3-9A52-1C7ACD3FF334}"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0984105-4B51-407F-80C8-EF431A831B1C}"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49EF820-520A-4D20-BDE8-E79460CE4F52}"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5EC8C6-361D-4D4B-80C7-65B287EC7312}"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2119C03-9C96-4335-8922-19AB9A8884F2}"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7912" name="Picture 24" descr="purdue1_web"/>
          <p:cNvPicPr>
            <a:picLocks noChangeAspect="1" noChangeArrowheads="1"/>
          </p:cNvPicPr>
          <p:nvPr/>
        </p:nvPicPr>
        <p:blipFill>
          <a:blip r:embed="rId15" cstate="print"/>
          <a:srcRect/>
          <a:stretch>
            <a:fillRect/>
          </a:stretch>
        </p:blipFill>
        <p:spPr bwMode="auto">
          <a:xfrm>
            <a:off x="8597900" y="1331913"/>
            <a:ext cx="355600" cy="331787"/>
          </a:xfrm>
          <a:prstGeom prst="rect">
            <a:avLst/>
          </a:prstGeom>
          <a:noFill/>
        </p:spPr>
      </p:pic>
      <p:sp>
        <p:nvSpPr>
          <p:cNvPr id="37890" name="Rectangle 2"/>
          <p:cNvSpPr>
            <a:spLocks noGrp="1" noChangeArrowheads="1"/>
          </p:cNvSpPr>
          <p:nvPr>
            <p:ph type="title"/>
          </p:nvPr>
        </p:nvSpPr>
        <p:spPr bwMode="auto">
          <a:xfrm>
            <a:off x="1447800" y="274638"/>
            <a:ext cx="7239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endParaRPr lang="en-US" dirty="0" smtClean="0"/>
          </a:p>
        </p:txBody>
      </p:sp>
      <p:sp>
        <p:nvSpPr>
          <p:cNvPr id="378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5F273CD-8C2D-4E61-B1DF-EA9383511062}" type="slidenum">
              <a:rPr lang="en-US"/>
              <a:pPr/>
              <a:t>‹#›</a:t>
            </a:fld>
            <a:endParaRPr lang="en-US"/>
          </a:p>
        </p:txBody>
      </p:sp>
      <p:sp>
        <p:nvSpPr>
          <p:cNvPr id="37900" name="Rectangle 12"/>
          <p:cNvSpPr>
            <a:spLocks noChangeArrowheads="1"/>
          </p:cNvSpPr>
          <p:nvPr/>
        </p:nvSpPr>
        <p:spPr bwMode="gray">
          <a:xfrm>
            <a:off x="458788" y="1504950"/>
            <a:ext cx="8226425" cy="46038"/>
          </a:xfrm>
          <a:prstGeom prst="rect">
            <a:avLst/>
          </a:prstGeom>
          <a:gradFill rotWithShape="1">
            <a:gsLst>
              <a:gs pos="0">
                <a:schemeClr val="accent2">
                  <a:alpha val="91000"/>
                </a:schemeClr>
              </a:gs>
              <a:gs pos="100000">
                <a:schemeClr val="accent2">
                  <a:gamma/>
                  <a:tint val="51373"/>
                  <a:invGamma/>
                  <a:alpha val="63000"/>
                </a:schemeClr>
              </a:gs>
            </a:gsLst>
            <a:lin ang="0" scaled="1"/>
          </a:gradFill>
          <a:ln w="9525">
            <a:noFill/>
            <a:miter lim="800000"/>
            <a:headEnd/>
            <a:tailEnd/>
          </a:ln>
          <a:effectLst/>
        </p:spPr>
        <p:txBody>
          <a:bodyPr wrap="none" anchor="ctr"/>
          <a:lstStyle/>
          <a:p>
            <a:pPr algn="ctr"/>
            <a:endParaRPr kumimoji="1" lang="en-US" sz="2400">
              <a:latin typeface="Tahoma" charset="0"/>
            </a:endParaRPr>
          </a:p>
        </p:txBody>
      </p:sp>
      <p:pic>
        <p:nvPicPr>
          <p:cNvPr id="37910" name="Picture 22" descr="seal-emb"/>
          <p:cNvPicPr>
            <a:picLocks noChangeAspect="1" noChangeArrowheads="1"/>
          </p:cNvPicPr>
          <p:nvPr/>
        </p:nvPicPr>
        <p:blipFill>
          <a:blip r:embed="rId16" cstate="print"/>
          <a:srcRect/>
          <a:stretch>
            <a:fillRect/>
          </a:stretch>
        </p:blipFill>
        <p:spPr bwMode="auto">
          <a:xfrm>
            <a:off x="95250" y="174625"/>
            <a:ext cx="1336675" cy="1276350"/>
          </a:xfrm>
          <a:prstGeom prst="rect">
            <a:avLst/>
          </a:prstGeom>
          <a:noFill/>
        </p:spPr>
      </p:pic>
    </p:spTree>
  </p:cSld>
  <p:clrMap bg1="lt1" tx1="dk1" bg2="lt2" tx2="dk2" accent1="accent1" accent2="accent2" accent3="accent3" accent4="accent4" accent5="accent5" accent6="accent6" hlink="hlink" folHlink="folHlink"/>
  <p:sldLayoutIdLst>
    <p:sldLayoutId id="2147483680"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703" r:id="rId12"/>
    <p:sldLayoutId id="2147483704" r:id="rId13"/>
  </p:sldLayoutIdLst>
  <p:transition spd="med">
    <p:wipe dir="d"/>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51" name="Rectangle 3"/>
          <p:cNvSpPr>
            <a:spLocks noGrp="1" noChangeArrowheads="1"/>
          </p:cNvSpPr>
          <p:nvPr>
            <p:ph type="title"/>
          </p:nvPr>
        </p:nvSpPr>
        <p:spPr bwMode="auto">
          <a:xfrm>
            <a:off x="461963" y="274638"/>
            <a:ext cx="8224837" cy="6159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lvl="0"/>
            <a:r>
              <a:rPr lang="en-US" dirty="0" smtClean="0"/>
              <a:t>Click to edit Master title style</a:t>
            </a:r>
          </a:p>
        </p:txBody>
      </p:sp>
      <p:sp>
        <p:nvSpPr>
          <p:cNvPr id="104452" name="Rectangle 4"/>
          <p:cNvSpPr>
            <a:spLocks noGrp="1" noChangeArrowheads="1"/>
          </p:cNvSpPr>
          <p:nvPr>
            <p:ph type="body" idx="1"/>
          </p:nvPr>
        </p:nvSpPr>
        <p:spPr bwMode="auto">
          <a:xfrm>
            <a:off x="457200" y="1001713"/>
            <a:ext cx="8229600" cy="5487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4453" name="Rectangle 5"/>
          <p:cNvSpPr>
            <a:spLocks noGrp="1" noChangeArrowheads="1"/>
          </p:cNvSpPr>
          <p:nvPr>
            <p:ph type="dt" sz="half" idx="2"/>
          </p:nvPr>
        </p:nvSpPr>
        <p:spPr bwMode="auto">
          <a:xfrm>
            <a:off x="457200" y="6537325"/>
            <a:ext cx="2133600" cy="184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4454" name="Rectangle 6"/>
          <p:cNvSpPr>
            <a:spLocks noGrp="1" noChangeArrowheads="1"/>
          </p:cNvSpPr>
          <p:nvPr>
            <p:ph type="ftr" sz="quarter" idx="3"/>
          </p:nvPr>
        </p:nvSpPr>
        <p:spPr bwMode="auto">
          <a:xfrm>
            <a:off x="3124200" y="6537325"/>
            <a:ext cx="2895600" cy="184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4455" name="Rectangle 7"/>
          <p:cNvSpPr>
            <a:spLocks noGrp="1" noChangeArrowheads="1"/>
          </p:cNvSpPr>
          <p:nvPr>
            <p:ph type="sldNum" sz="quarter" idx="4"/>
          </p:nvPr>
        </p:nvSpPr>
        <p:spPr bwMode="auto">
          <a:xfrm>
            <a:off x="6553200" y="6537325"/>
            <a:ext cx="2133600" cy="184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CF1A18A-B82F-4C9E-B4AD-A1B37CBC5F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spd="med">
    <p:wipe di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Security and Privacy: Are they Two Sides of the Same Coin?</a:t>
            </a:r>
            <a:endParaRPr lang="en-US" dirty="0"/>
          </a:p>
        </p:txBody>
      </p:sp>
      <p:sp>
        <p:nvSpPr>
          <p:cNvPr id="4" name="Subtitle 3"/>
          <p:cNvSpPr>
            <a:spLocks noGrp="1"/>
          </p:cNvSpPr>
          <p:nvPr>
            <p:ph type="subTitle" idx="1"/>
          </p:nvPr>
        </p:nvSpPr>
        <p:spPr/>
        <p:txBody>
          <a:bodyPr>
            <a:normAutofit fontScale="70000" lnSpcReduction="20000"/>
          </a:bodyPr>
          <a:lstStyle/>
          <a:p>
            <a:r>
              <a:rPr lang="en-US" dirty="0" smtClean="0"/>
              <a:t>Organizer:  Lillie Coney, epic.org</a:t>
            </a:r>
          </a:p>
          <a:p>
            <a:r>
              <a:rPr lang="en-US" dirty="0" smtClean="0"/>
              <a:t>Sherry Burs-Howard, The MITRE Corporation</a:t>
            </a:r>
          </a:p>
          <a:p>
            <a:r>
              <a:rPr lang="en-US" dirty="0" smtClean="0"/>
              <a:t>Chris Clifton, Purdue University / CERIAS</a:t>
            </a:r>
          </a:p>
          <a:p>
            <a:r>
              <a:rPr lang="en-US" dirty="0" smtClean="0"/>
              <a:t>David Farber, Professor Emeritus U. Penn.</a:t>
            </a:r>
            <a:endParaRPr lang="en-US" dirty="0"/>
          </a:p>
        </p:txBody>
      </p:sp>
    </p:spTree>
    <p:extLst>
      <p:ext uri="{BB962C8B-B14F-4D97-AF65-F5344CB8AC3E}">
        <p14:creationId xmlns:p14="http://schemas.microsoft.com/office/powerpoint/2010/main" val="1572834585"/>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 Chris Clifton, and</a:t>
            </a:r>
            <a:br>
              <a:rPr lang="en-US" dirty="0" smtClean="0"/>
            </a:br>
            <a:r>
              <a:rPr lang="en-US" dirty="0" smtClean="0"/>
              <a:t>I Want Your Data!</a:t>
            </a:r>
            <a:endParaRPr lang="en-US" dirty="0"/>
          </a:p>
        </p:txBody>
      </p:sp>
      <p:sp>
        <p:nvSpPr>
          <p:cNvPr id="3" name="Content Placeholder 2"/>
          <p:cNvSpPr>
            <a:spLocks noGrp="1"/>
          </p:cNvSpPr>
          <p:nvPr>
            <p:ph idx="1"/>
          </p:nvPr>
        </p:nvSpPr>
        <p:spPr/>
        <p:txBody>
          <a:bodyPr/>
          <a:lstStyle/>
          <a:p>
            <a:endParaRPr lang="en-US" dirty="0" smtClean="0"/>
          </a:p>
          <a:p>
            <a:r>
              <a:rPr lang="en-US" dirty="0" smtClean="0"/>
              <a:t> Your Data is Valuable!</a:t>
            </a:r>
          </a:p>
          <a:p>
            <a:pPr lvl="1"/>
            <a:r>
              <a:rPr lang="en-US" dirty="0" smtClean="0"/>
              <a:t>Health and Social Sciences Research</a:t>
            </a:r>
          </a:p>
          <a:p>
            <a:pPr lvl="1"/>
            <a:r>
              <a:rPr lang="en-US" dirty="0" smtClean="0"/>
              <a:t>Market and Product Research</a:t>
            </a:r>
          </a:p>
          <a:p>
            <a:pPr lvl="1"/>
            <a:r>
              <a:rPr lang="en-US" dirty="0" smtClean="0"/>
              <a:t>Personalization</a:t>
            </a:r>
          </a:p>
          <a:p>
            <a:pPr lvl="1"/>
            <a:r>
              <a:rPr lang="en-US" dirty="0" smtClean="0"/>
              <a:t>Targeted marketing</a:t>
            </a:r>
          </a:p>
          <a:p>
            <a:pPr lvl="1"/>
            <a:r>
              <a:rPr lang="en-US" dirty="0" smtClean="0"/>
              <a:t>Identity theft</a:t>
            </a:r>
          </a:p>
          <a:p>
            <a:pPr marL="0" indent="0" algn="ctr">
              <a:buNone/>
            </a:pPr>
            <a:r>
              <a:rPr lang="en-US" i="1" dirty="0" smtClean="0"/>
              <a:t>Is it worth the risk to privacy?</a:t>
            </a:r>
            <a:endParaRPr lang="en-US" dirty="0" smtClean="0"/>
          </a:p>
        </p:txBody>
      </p:sp>
      <p:sp>
        <p:nvSpPr>
          <p:cNvPr id="4" name="Rectangle 3"/>
          <p:cNvSpPr/>
          <p:nvPr/>
        </p:nvSpPr>
        <p:spPr>
          <a:xfrm rot="21428706">
            <a:off x="436549" y="1410388"/>
            <a:ext cx="347402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Analysis of</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Chevron 4"/>
          <p:cNvSpPr/>
          <p:nvPr/>
        </p:nvSpPr>
        <p:spPr bwMode="auto">
          <a:xfrm rot="-5400000">
            <a:off x="722864" y="2337878"/>
            <a:ext cx="284205" cy="222421"/>
          </a:xfrm>
          <a:prstGeom prst="chevro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7" name="Straight Connector 6"/>
          <p:cNvCxnSpPr/>
          <p:nvPr/>
        </p:nvCxnSpPr>
        <p:spPr bwMode="auto">
          <a:xfrm>
            <a:off x="1237733" y="4944761"/>
            <a:ext cx="2038865" cy="247135"/>
          </a:xfrm>
          <a:prstGeom prst="line">
            <a:avLst/>
          </a:prstGeom>
          <a:solidFill>
            <a:schemeClr val="accent1"/>
          </a:solidFill>
          <a:ln w="38100" cap="flat" cmpd="sng" algn="ctr">
            <a:solidFill>
              <a:srgbClr val="FF0000"/>
            </a:solidFill>
            <a:prstDash val="solid"/>
            <a:round/>
            <a:headEnd type="none" w="sm" len="sm"/>
            <a:tailEnd type="none" w="sm" len="sm"/>
          </a:ln>
          <a:effectLst/>
        </p:spPr>
      </p:cxnSp>
      <p:cxnSp>
        <p:nvCxnSpPr>
          <p:cNvPr id="8" name="Straight Connector 7"/>
          <p:cNvCxnSpPr/>
          <p:nvPr/>
        </p:nvCxnSpPr>
        <p:spPr bwMode="auto">
          <a:xfrm flipH="1">
            <a:off x="1237733" y="4944761"/>
            <a:ext cx="2038865" cy="247135"/>
          </a:xfrm>
          <a:prstGeom prst="line">
            <a:avLst/>
          </a:prstGeom>
          <a:solidFill>
            <a:schemeClr val="accent1"/>
          </a:solidFill>
          <a:ln w="381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322234165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p:stCondLst>
                              <p:cond delay="3500"/>
                            </p:stCondLst>
                            <p:childTnLst>
                              <p:par>
                                <p:cTn id="9" presetID="22" presetClass="entr" presetSubtype="8" fill="hold" nodeType="afterEffect">
                                  <p:stCondLst>
                                    <p:cond delay="3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par>
                          <p:cTn id="12" fill="hold">
                            <p:stCondLst>
                              <p:cond delay="7000"/>
                            </p:stCondLst>
                            <p:childTnLst>
                              <p:par>
                                <p:cTn id="13" presetID="22" presetClass="entr" presetSubtype="8" fill="hold" nodeType="afterEffect">
                                  <p:stCondLst>
                                    <p:cond delay="30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par>
                          <p:cTn id="16" fill="hold">
                            <p:stCondLst>
                              <p:cond delay="10500"/>
                            </p:stCondLst>
                            <p:childTnLst>
                              <p:par>
                                <p:cTn id="17" presetID="22" presetClass="entr" presetSubtype="8" fill="hold" nodeType="afterEffect">
                                  <p:stCondLst>
                                    <p:cond delay="3000"/>
                                  </p:stCondLst>
                                  <p:iterate type="lt">
                                    <p:tmPct val="0"/>
                                  </p:iterate>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par>
                          <p:cTn id="20" fill="hold">
                            <p:stCondLst>
                              <p:cond delay="14000"/>
                            </p:stCondLst>
                            <p:childTnLst>
                              <p:par>
                                <p:cTn id="21" presetID="22" presetClass="entr" presetSubtype="8" fill="hold" nodeType="afterEffect">
                                  <p:stCondLst>
                                    <p:cond delay="3000"/>
                                  </p:stCondLst>
                                  <p:iterate type="lt">
                                    <p:tmPct val="0"/>
                                  </p:iterate>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par>
                          <p:cTn id="24" fill="hold">
                            <p:stCondLst>
                              <p:cond delay="17500"/>
                            </p:stCondLst>
                            <p:childTnLst>
                              <p:par>
                                <p:cTn id="25" presetID="22" presetClass="entr" presetSubtype="8" fill="hold" nodeType="afterEffect">
                                  <p:stCondLst>
                                    <p:cond delay="300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par>
                          <p:cTn id="28" fill="hold">
                            <p:stCondLst>
                              <p:cond delay="21000"/>
                            </p:stCondLst>
                            <p:childTnLst>
                              <p:par>
                                <p:cTn id="29" presetID="22" presetClass="entr" presetSubtype="8" fill="hold" nodeType="afterEffect">
                                  <p:stCondLst>
                                    <p:cond delay="300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1000"/>
                                        <p:tgtEl>
                                          <p:spTgt spid="7"/>
                                        </p:tgtEl>
                                      </p:cBhvr>
                                    </p:animEffect>
                                  </p:childTnLst>
                                </p:cTn>
                              </p:par>
                            </p:childTnLst>
                          </p:cTn>
                        </p:par>
                        <p:par>
                          <p:cTn id="37" fill="hold">
                            <p:stCondLst>
                              <p:cond delay="1000"/>
                            </p:stCondLst>
                            <p:childTnLst>
                              <p:par>
                                <p:cTn id="38" presetID="22" presetClass="entr" presetSubtype="1" fill="hold" nodeType="after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up)">
                                      <p:cBhvr>
                                        <p:cTn id="40" dur="1000"/>
                                        <p:tgtEl>
                                          <p:spTgt spid="8"/>
                                        </p:tgtEl>
                                      </p:cBhvr>
                                    </p:animEffect>
                                  </p:childTnLst>
                                </p:cTn>
                              </p:par>
                            </p:childTnLst>
                          </p:cTn>
                        </p:par>
                        <p:par>
                          <p:cTn id="41" fill="hold">
                            <p:stCondLst>
                              <p:cond delay="2000"/>
                            </p:stCondLst>
                            <p:childTnLst>
                              <p:par>
                                <p:cTn id="42" presetID="9" presetClass="emph" presetSubtype="0" nodeType="afterEffect">
                                  <p:stCondLst>
                                    <p:cond delay="2000"/>
                                  </p:stCondLst>
                                  <p:iterate type="lt">
                                    <p:tmAbs val="100"/>
                                  </p:iterate>
                                  <p:childTnLst>
                                    <p:set>
                                      <p:cBhvr rctx="PPT">
                                        <p:cTn id="43" dur="indefinite"/>
                                        <p:tgtEl>
                                          <p:spTgt spid="3">
                                            <p:txEl>
                                              <p:pRg st="5" end="5"/>
                                            </p:txEl>
                                          </p:spTgt>
                                        </p:tgtEl>
                                        <p:attrNameLst>
                                          <p:attrName>style.opacity</p:attrName>
                                        </p:attrNameLst>
                                      </p:cBhvr>
                                      <p:to>
                                        <p:strVal val="0.5"/>
                                      </p:to>
                                    </p:set>
                                    <p:animEffect filter="image" prLst="opacity: 0.5">
                                      <p:cBhvr rctx="IE">
                                        <p:cTn id="44" dur="indefinite"/>
                                        <p:tgtEl>
                                          <p:spTgt spid="3">
                                            <p:txEl>
                                              <p:pRg st="5" end="5"/>
                                            </p:txEl>
                                          </p:spTgt>
                                        </p:tgtEl>
                                      </p:cBhvr>
                                    </p:animEffect>
                                  </p:childTnLst>
                                </p:cTn>
                              </p:par>
                            </p:childTnLst>
                          </p:cTn>
                        </p:par>
                        <p:par>
                          <p:cTn id="45" fill="hold">
                            <p:stCondLst>
                              <p:cond delay="5700"/>
                            </p:stCondLst>
                            <p:childTnLst>
                              <p:par>
                                <p:cTn id="46" presetID="9" presetClass="emph" presetSubtype="0" nodeType="afterEffect">
                                  <p:stCondLst>
                                    <p:cond delay="2000"/>
                                  </p:stCondLst>
                                  <p:iterate type="lt">
                                    <p:tmAbs val="100"/>
                                  </p:iterate>
                                  <p:childTnLst>
                                    <p:set>
                                      <p:cBhvr rctx="PPT">
                                        <p:cTn id="47" dur="indefinite"/>
                                        <p:tgtEl>
                                          <p:spTgt spid="3">
                                            <p:txEl>
                                              <p:pRg st="4" end="4"/>
                                            </p:txEl>
                                          </p:spTgt>
                                        </p:tgtEl>
                                        <p:attrNameLst>
                                          <p:attrName>style.opacity</p:attrName>
                                        </p:attrNameLst>
                                      </p:cBhvr>
                                      <p:to>
                                        <p:strVal val="0.5"/>
                                      </p:to>
                                    </p:set>
                                    <p:animEffect filter="image" prLst="opacity: 0.5">
                                      <p:cBhvr rctx="IE">
                                        <p:cTn id="48" dur="indefinite"/>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500" fill="hold"/>
                                        <p:tgtEl>
                                          <p:spTgt spid="5"/>
                                        </p:tgtEl>
                                        <p:attrNameLst>
                                          <p:attrName>ppt_w</p:attrName>
                                        </p:attrNameLst>
                                      </p:cBhvr>
                                      <p:tavLst>
                                        <p:tav tm="0">
                                          <p:val>
                                            <p:fltVal val="0"/>
                                          </p:val>
                                        </p:tav>
                                        <p:tav tm="100000">
                                          <p:val>
                                            <p:strVal val="#ppt_w"/>
                                          </p:val>
                                        </p:tav>
                                      </p:tavLst>
                                    </p:anim>
                                    <p:anim calcmode="lin" valueType="num">
                                      <p:cBhvr>
                                        <p:cTn id="54" dur="500" fill="hold"/>
                                        <p:tgtEl>
                                          <p:spTgt spid="5"/>
                                        </p:tgtEl>
                                        <p:attrNameLst>
                                          <p:attrName>ppt_h</p:attrName>
                                        </p:attrNameLst>
                                      </p:cBhvr>
                                      <p:tavLst>
                                        <p:tav tm="0">
                                          <p:val>
                                            <p:fltVal val="0"/>
                                          </p:val>
                                        </p:tav>
                                        <p:tav tm="100000">
                                          <p:val>
                                            <p:strVal val="#ppt_h"/>
                                          </p:val>
                                        </p:tav>
                                      </p:tavLst>
                                    </p:anim>
                                    <p:animEffect transition="in" filter="fade">
                                      <p:cBhvr>
                                        <p:cTn id="55" dur="500"/>
                                        <p:tgtEl>
                                          <p:spTgt spid="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t>
            </a:r>
            <a:r>
              <a:rPr lang="en-US" dirty="0" smtClean="0">
                <a:sym typeface="Symbol"/>
              </a:rPr>
              <a:t> Security?</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i="1" dirty="0" smtClean="0"/>
              <a:t>New Issues</a:t>
            </a:r>
          </a:p>
          <a:p>
            <a:r>
              <a:rPr lang="en-US" dirty="0" smtClean="0"/>
              <a:t>Ownership of data</a:t>
            </a:r>
          </a:p>
          <a:p>
            <a:pPr lvl="1"/>
            <a:r>
              <a:rPr lang="en-US" dirty="0" smtClean="0"/>
              <a:t>Often NOT the individual</a:t>
            </a:r>
          </a:p>
          <a:p>
            <a:pPr lvl="1"/>
            <a:r>
              <a:rPr lang="en-US" dirty="0" smtClean="0"/>
              <a:t>But individual still has a say</a:t>
            </a:r>
          </a:p>
          <a:p>
            <a:r>
              <a:rPr lang="en-US" dirty="0"/>
              <a:t>Consent for use of data</a:t>
            </a:r>
          </a:p>
          <a:p>
            <a:pPr lvl="1"/>
            <a:r>
              <a:rPr lang="en-US" dirty="0"/>
              <a:t>By the </a:t>
            </a:r>
            <a:r>
              <a:rPr lang="en-US" dirty="0" smtClean="0"/>
              <a:t>individual</a:t>
            </a:r>
          </a:p>
          <a:p>
            <a:pPr lvl="1"/>
            <a:r>
              <a:rPr lang="en-US" dirty="0" smtClean="0"/>
              <a:t>For a specific purpose</a:t>
            </a:r>
            <a:endParaRPr lang="en-US" dirty="0"/>
          </a:p>
          <a:p>
            <a:r>
              <a:rPr lang="en-US" dirty="0" smtClean="0"/>
              <a:t>Secondary use</a:t>
            </a:r>
          </a:p>
          <a:p>
            <a:pPr lvl="1"/>
            <a:r>
              <a:rPr lang="en-US" dirty="0" smtClean="0"/>
              <a:t>May be “authorized user”</a:t>
            </a:r>
          </a:p>
          <a:p>
            <a:pPr lvl="1"/>
            <a:r>
              <a:rPr lang="en-US" dirty="0" smtClean="0"/>
              <a:t>But only authorized for the right purpose</a:t>
            </a:r>
            <a:endParaRPr lang="en-US" dirty="0"/>
          </a:p>
        </p:txBody>
      </p:sp>
      <p:cxnSp>
        <p:nvCxnSpPr>
          <p:cNvPr id="9" name="Straight Connector 8"/>
          <p:cNvCxnSpPr/>
          <p:nvPr/>
        </p:nvCxnSpPr>
        <p:spPr bwMode="auto">
          <a:xfrm flipH="1">
            <a:off x="4732638" y="716692"/>
            <a:ext cx="197708"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01444300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par>
                          <p:cTn id="8" fill="hold">
                            <p:stCondLst>
                              <p:cond delay="3000"/>
                            </p:stCondLst>
                            <p:childTnLst>
                              <p:par>
                                <p:cTn id="9" presetID="22" presetClass="entr" presetSubtype="8" fill="hold"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par>
                          <p:cTn id="17" fill="hold">
                            <p:stCondLst>
                              <p:cond delay="500"/>
                            </p:stCondLst>
                            <p:childTnLst>
                              <p:par>
                                <p:cTn id="18" presetID="22" presetClass="entr" presetSubtype="8" fill="hold" nodeType="afterEffect">
                                  <p:stCondLst>
                                    <p:cond delay="250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par>
                          <p:cTn id="21" fill="hold">
                            <p:stCondLst>
                              <p:cond delay="3500"/>
                            </p:stCondLst>
                            <p:childTnLst>
                              <p:par>
                                <p:cTn id="22" presetID="22" presetClass="entr" presetSubtype="8" fill="hold" nodeType="afterEffect">
                                  <p:stCondLst>
                                    <p:cond delay="250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left)">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left)">
                                      <p:cBhvr>
                                        <p:cTn id="29" dur="500"/>
                                        <p:tgtEl>
                                          <p:spTgt spid="3">
                                            <p:txEl>
                                              <p:pRg st="4" end="4"/>
                                            </p:txEl>
                                          </p:spTgt>
                                        </p:tgtEl>
                                      </p:cBhvr>
                                    </p:animEffect>
                                  </p:childTnLst>
                                </p:cTn>
                              </p:par>
                            </p:childTnLst>
                          </p:cTn>
                        </p:par>
                        <p:par>
                          <p:cTn id="30" fill="hold">
                            <p:stCondLst>
                              <p:cond delay="500"/>
                            </p:stCondLst>
                            <p:childTnLst>
                              <p:par>
                                <p:cTn id="31" presetID="22" presetClass="entr" presetSubtype="8" fill="hold" nodeType="afterEffect">
                                  <p:stCondLst>
                                    <p:cond delay="250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left)">
                                      <p:cBhvr>
                                        <p:cTn id="33" dur="500"/>
                                        <p:tgtEl>
                                          <p:spTgt spid="3">
                                            <p:txEl>
                                              <p:pRg st="5" end="5"/>
                                            </p:txEl>
                                          </p:spTgt>
                                        </p:tgtEl>
                                      </p:cBhvr>
                                    </p:animEffect>
                                  </p:childTnLst>
                                </p:cTn>
                              </p:par>
                            </p:childTnLst>
                          </p:cTn>
                        </p:par>
                        <p:par>
                          <p:cTn id="34" fill="hold">
                            <p:stCondLst>
                              <p:cond delay="3500"/>
                            </p:stCondLst>
                            <p:childTnLst>
                              <p:par>
                                <p:cTn id="35" presetID="22" presetClass="entr" presetSubtype="8" fill="hold" nodeType="afterEffect">
                                  <p:stCondLst>
                                    <p:cond delay="250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par>
                          <p:cTn id="43" fill="hold">
                            <p:stCondLst>
                              <p:cond delay="500"/>
                            </p:stCondLst>
                            <p:childTnLst>
                              <p:par>
                                <p:cTn id="44" presetID="22" presetClass="entr" presetSubtype="8" fill="hold" nodeType="afterEffect">
                                  <p:stCondLst>
                                    <p:cond delay="250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left)">
                                      <p:cBhvr>
                                        <p:cTn id="46" dur="500"/>
                                        <p:tgtEl>
                                          <p:spTgt spid="3">
                                            <p:txEl>
                                              <p:pRg st="8" end="8"/>
                                            </p:txEl>
                                          </p:spTgt>
                                        </p:tgtEl>
                                      </p:cBhvr>
                                    </p:animEffect>
                                  </p:childTnLst>
                                </p:cTn>
                              </p:par>
                            </p:childTnLst>
                          </p:cTn>
                        </p:par>
                        <p:par>
                          <p:cTn id="47" fill="hold">
                            <p:stCondLst>
                              <p:cond delay="3500"/>
                            </p:stCondLst>
                            <p:childTnLst>
                              <p:par>
                                <p:cTn id="48" presetID="22" presetClass="entr" presetSubtype="8" fill="hold" nodeType="afterEffect">
                                  <p:stCondLst>
                                    <p:cond delay="250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wipe(left)">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CPO ≠ CSO</a:t>
            </a:r>
            <a:endParaRPr lang="en-US" dirty="0"/>
          </a:p>
        </p:txBody>
      </p:sp>
      <p:sp>
        <p:nvSpPr>
          <p:cNvPr id="3" name="Content Placeholder 2"/>
          <p:cNvSpPr>
            <a:spLocks noGrp="1"/>
          </p:cNvSpPr>
          <p:nvPr>
            <p:ph idx="1"/>
          </p:nvPr>
        </p:nvSpPr>
        <p:spPr/>
        <p:txBody>
          <a:bodyPr/>
          <a:lstStyle/>
          <a:p>
            <a:r>
              <a:rPr lang="en-US" dirty="0" smtClean="0"/>
              <a:t>Privacy shouldn’t be an add-on</a:t>
            </a:r>
          </a:p>
          <a:p>
            <a:pPr lvl="1"/>
            <a:r>
              <a:rPr lang="en-US" i="1" dirty="0" smtClean="0"/>
              <a:t>We already have to fight this with Security</a:t>
            </a:r>
          </a:p>
          <a:p>
            <a:r>
              <a:rPr lang="en-US" dirty="0" smtClean="0"/>
              <a:t>Compliance</a:t>
            </a:r>
          </a:p>
          <a:p>
            <a:pPr lvl="1"/>
            <a:r>
              <a:rPr lang="en-US" dirty="0" smtClean="0"/>
              <a:t>Regulations vary by jurisdiction, type of data</a:t>
            </a:r>
          </a:p>
          <a:p>
            <a:pPr lvl="2"/>
            <a:r>
              <a:rPr lang="en-US" dirty="0" smtClean="0"/>
              <a:t>HIPAA, FERPA, U.S. Persons, …</a:t>
            </a:r>
          </a:p>
          <a:p>
            <a:pPr lvl="2"/>
            <a:r>
              <a:rPr lang="en-US" dirty="0" smtClean="0"/>
              <a:t>EC95/46</a:t>
            </a:r>
          </a:p>
          <a:p>
            <a:pPr lvl="1"/>
            <a:r>
              <a:rPr lang="en-US" dirty="0" smtClean="0"/>
              <a:t>Enforcement happens</a:t>
            </a:r>
          </a:p>
          <a:p>
            <a:r>
              <a:rPr lang="en-US" i="1" dirty="0" smtClean="0"/>
              <a:t>But without security, we don’t get privacy</a:t>
            </a:r>
          </a:p>
          <a:p>
            <a:endParaRPr lang="en-US" dirty="0"/>
          </a:p>
        </p:txBody>
      </p:sp>
    </p:spTree>
    <p:extLst>
      <p:ext uri="{BB962C8B-B14F-4D97-AF65-F5344CB8AC3E}">
        <p14:creationId xmlns:p14="http://schemas.microsoft.com/office/powerpoint/2010/main" val="186258872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left)">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Private Data</a:t>
            </a:r>
            <a:endParaRPr lang="en-US" dirty="0"/>
          </a:p>
        </p:txBody>
      </p:sp>
      <p:sp>
        <p:nvSpPr>
          <p:cNvPr id="3" name="Content Placeholder 2"/>
          <p:cNvSpPr>
            <a:spLocks noGrp="1"/>
          </p:cNvSpPr>
          <p:nvPr>
            <p:ph idx="1"/>
          </p:nvPr>
        </p:nvSpPr>
        <p:spPr/>
        <p:txBody>
          <a:bodyPr/>
          <a:lstStyle/>
          <a:p>
            <a:r>
              <a:rPr lang="en-US" dirty="0" smtClean="0"/>
              <a:t>Security technology </a:t>
            </a:r>
            <a:r>
              <a:rPr lang="en-US" i="1" dirty="0" smtClean="0"/>
              <a:t>enables</a:t>
            </a:r>
            <a:r>
              <a:rPr lang="en-US" dirty="0" smtClean="0"/>
              <a:t> safe analysis of private data</a:t>
            </a:r>
          </a:p>
          <a:p>
            <a:pPr lvl="1"/>
            <a:r>
              <a:rPr lang="en-US" dirty="0" smtClean="0"/>
              <a:t>I may want your data</a:t>
            </a:r>
          </a:p>
          <a:p>
            <a:pPr lvl="1"/>
            <a:r>
              <a:rPr lang="en-US" dirty="0" smtClean="0"/>
              <a:t>But I only </a:t>
            </a:r>
            <a:r>
              <a:rPr lang="en-US" dirty="0" smtClean="0"/>
              <a:t>need analysis of the data</a:t>
            </a:r>
            <a:endParaRPr lang="en-US" dirty="0"/>
          </a:p>
          <a:p>
            <a:pPr marL="0" indent="0" algn="ctr">
              <a:buNone/>
            </a:pPr>
            <a:r>
              <a:rPr lang="en-US" i="1" dirty="0" smtClean="0"/>
              <a:t>We need a vision for managing data about individuals that recognizes this </a:t>
            </a:r>
            <a:r>
              <a:rPr lang="en-US" i="1" dirty="0" smtClean="0"/>
              <a:t>distinction</a:t>
            </a:r>
          </a:p>
          <a:p>
            <a:endParaRPr lang="en-US" i="1" dirty="0" smtClean="0"/>
          </a:p>
        </p:txBody>
      </p:sp>
    </p:spTree>
    <p:extLst>
      <p:ext uri="{BB962C8B-B14F-4D97-AF65-F5344CB8AC3E}">
        <p14:creationId xmlns:p14="http://schemas.microsoft.com/office/powerpoint/2010/main" val="1674039546"/>
      </p:ext>
    </p:extLst>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447800" y="274638"/>
            <a:ext cx="6629400" cy="1143000"/>
          </a:xfrm>
        </p:spPr>
        <p:txBody>
          <a:bodyPr>
            <a:normAutofit fontScale="90000"/>
          </a:bodyPr>
          <a:lstStyle/>
          <a:p>
            <a:pPr eaLnBrk="1" hangingPunct="1"/>
            <a:r>
              <a:rPr lang="en-US" sz="3600" dirty="0" smtClean="0"/>
              <a:t>Privacy-Preserving Data Mining Approaches  (Outlier Detection)</a:t>
            </a:r>
            <a:endParaRPr lang="en-US" sz="3600" i="1" dirty="0" smtClean="0"/>
          </a:p>
        </p:txBody>
      </p:sp>
      <p:sp>
        <p:nvSpPr>
          <p:cNvPr id="2054" name="Text Box 6"/>
          <p:cNvSpPr txBox="1">
            <a:spLocks noChangeArrowheads="1"/>
          </p:cNvSpPr>
          <p:nvPr/>
        </p:nvSpPr>
        <p:spPr bwMode="auto">
          <a:xfrm>
            <a:off x="7620000" y="1627188"/>
            <a:ext cx="1066800" cy="1497012"/>
          </a:xfrm>
          <a:prstGeom prst="rect">
            <a:avLst/>
          </a:prstGeom>
          <a:noFill/>
          <a:ln w="12700">
            <a:noFill/>
            <a:miter lim="800000"/>
            <a:headEnd type="none" w="sm" len="sm"/>
            <a:tailEnd type="none" w="sm" len="sm"/>
          </a:ln>
        </p:spPr>
        <p:txBody>
          <a:bodyPr tIns="18288" bIns="18288">
            <a:spAutoFit/>
          </a:bodyPr>
          <a:lstStyle/>
          <a:p>
            <a:pPr>
              <a:spcBef>
                <a:spcPct val="10000"/>
              </a:spcBef>
            </a:pPr>
            <a:r>
              <a:rPr lang="en-US" sz="1600" i="1">
                <a:solidFill>
                  <a:srgbClr val="008000"/>
                </a:solidFill>
              </a:rPr>
              <a:t>Algorithm</a:t>
            </a:r>
          </a:p>
          <a:p>
            <a:pPr>
              <a:spcBef>
                <a:spcPct val="10000"/>
              </a:spcBef>
            </a:pPr>
            <a:r>
              <a:rPr lang="en-US" sz="800" i="1">
                <a:solidFill>
                  <a:srgbClr val="008000"/>
                </a:solidFill>
                <a:latin typeface="Symbol" pitchFamily="18" charset="2"/>
              </a:rPr>
              <a:t>Fasf </a:t>
            </a:r>
            <a:r>
              <a:rPr lang="en-US" sz="800" i="1">
                <a:solidFill>
                  <a:srgbClr val="008000"/>
                </a:solidFill>
                <a:latin typeface="Symbol" pitchFamily="18" charset="2"/>
                <a:sym typeface="Wingdings" pitchFamily="2" charset="2"/>
              </a:rPr>
              <a:t> rewre</a:t>
            </a:r>
          </a:p>
          <a:p>
            <a:pPr>
              <a:spcBef>
                <a:spcPct val="10000"/>
              </a:spcBef>
            </a:pPr>
            <a:r>
              <a:rPr lang="en-US" sz="800" i="1">
                <a:solidFill>
                  <a:srgbClr val="008000"/>
                </a:solidFill>
                <a:latin typeface="Symbol" pitchFamily="18" charset="2"/>
                <a:sym typeface="Wingdings" pitchFamily="2" charset="2"/>
              </a:rPr>
              <a:t>  fdsdf = werewr</a:t>
            </a:r>
          </a:p>
          <a:p>
            <a:pPr>
              <a:spcBef>
                <a:spcPct val="10000"/>
              </a:spcBef>
            </a:pPr>
            <a:r>
              <a:rPr lang="en-US" sz="800" i="1">
                <a:solidFill>
                  <a:srgbClr val="008000"/>
                </a:solidFill>
                <a:latin typeface="Symbol" pitchFamily="18" charset="2"/>
                <a:sym typeface="Wingdings" pitchFamily="2" charset="2"/>
              </a:rPr>
              <a:t>  zxcv – dfs</a:t>
            </a:r>
          </a:p>
          <a:p>
            <a:pPr>
              <a:spcBef>
                <a:spcPct val="10000"/>
              </a:spcBef>
            </a:pPr>
            <a:r>
              <a:rPr lang="en-US" sz="800" i="1">
                <a:solidFill>
                  <a:srgbClr val="008000"/>
                </a:solidFill>
                <a:latin typeface="Symbol" pitchFamily="18" charset="2"/>
                <a:sym typeface="Wingdings" pitchFamily="2" charset="2"/>
              </a:rPr>
              <a:t>  sdfwe _ zxvc</a:t>
            </a:r>
          </a:p>
          <a:p>
            <a:pPr>
              <a:spcBef>
                <a:spcPct val="10000"/>
              </a:spcBef>
            </a:pPr>
            <a:r>
              <a:rPr lang="en-US" sz="800" i="1">
                <a:solidFill>
                  <a:srgbClr val="008000"/>
                </a:solidFill>
                <a:latin typeface="Symbol" pitchFamily="18" charset="2"/>
                <a:sym typeface="Wingdings" pitchFamily="2" charset="2"/>
              </a:rPr>
              <a:t>      qwe – xcv</a:t>
            </a:r>
          </a:p>
          <a:p>
            <a:pPr>
              <a:spcBef>
                <a:spcPct val="10000"/>
              </a:spcBef>
            </a:pPr>
            <a:r>
              <a:rPr lang="en-US" sz="800" i="1">
                <a:solidFill>
                  <a:srgbClr val="008000"/>
                </a:solidFill>
                <a:latin typeface="Symbol" pitchFamily="18" charset="2"/>
                <a:sym typeface="Wingdings" pitchFamily="2" charset="2"/>
              </a:rPr>
              <a:t>  sd = asdf</a:t>
            </a:r>
          </a:p>
          <a:p>
            <a:pPr>
              <a:spcBef>
                <a:spcPct val="10000"/>
              </a:spcBef>
            </a:pPr>
            <a:r>
              <a:rPr lang="en-US" sz="800" i="1">
                <a:solidFill>
                  <a:srgbClr val="008000"/>
                </a:solidFill>
                <a:latin typeface="Symbol" pitchFamily="18" charset="2"/>
                <a:sym typeface="Wingdings" pitchFamily="2" charset="2"/>
              </a:rPr>
              <a:t>      xcv qwer</a:t>
            </a:r>
          </a:p>
          <a:p>
            <a:pPr>
              <a:spcBef>
                <a:spcPct val="10000"/>
              </a:spcBef>
            </a:pPr>
            <a:r>
              <a:rPr lang="en-US" sz="800" i="1">
                <a:solidFill>
                  <a:srgbClr val="008000"/>
                </a:solidFill>
                <a:latin typeface="Symbol" pitchFamily="18" charset="2"/>
                <a:sym typeface="Wingdings" pitchFamily="2" charset="2"/>
              </a:rPr>
              <a:t>Sdffs – qwer</a:t>
            </a:r>
          </a:p>
          <a:p>
            <a:pPr>
              <a:spcBef>
                <a:spcPct val="10000"/>
              </a:spcBef>
            </a:pPr>
            <a:r>
              <a:rPr lang="en-US" sz="800" i="1">
                <a:solidFill>
                  <a:srgbClr val="008000"/>
                </a:solidFill>
                <a:latin typeface="Symbol" pitchFamily="18" charset="2"/>
              </a:rPr>
              <a:t>Xcv:  wqer</a:t>
            </a:r>
          </a:p>
        </p:txBody>
      </p:sp>
      <p:graphicFrame>
        <p:nvGraphicFramePr>
          <p:cNvPr id="2299" name="Group 251"/>
          <p:cNvGraphicFramePr>
            <a:graphicFrameLocks noGrp="1"/>
          </p:cNvGraphicFramePr>
          <p:nvPr>
            <p:ph idx="1"/>
          </p:nvPr>
        </p:nvGraphicFramePr>
        <p:xfrm>
          <a:off x="3886200" y="5791200"/>
          <a:ext cx="1684655" cy="999744"/>
        </p:xfrm>
        <a:graphic>
          <a:graphicData uri="http://schemas.openxmlformats.org/drawingml/2006/table">
            <a:tbl>
              <a:tblPr/>
              <a:tblGrid>
                <a:gridCol w="930275"/>
                <a:gridCol w="266700"/>
                <a:gridCol w="208280"/>
                <a:gridCol w="279400"/>
              </a:tblGrid>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Carl</a:t>
                      </a:r>
                    </a:p>
                  </a:txBody>
                  <a:tcPr marT="18288" marB="1828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marT="18288" marB="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a:t>
                      </a:r>
                    </a:p>
                  </a:txBody>
                  <a:tcPr marT="18288" marB="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T="18288" marB="1828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76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Jessica</a:t>
                      </a:r>
                    </a:p>
                  </a:txBody>
                  <a:tcPr marT="18288" marB="1828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T="18288" marB="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T="18288" marB="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marT="18288" marB="1828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Chris</a:t>
                      </a:r>
                    </a:p>
                  </a:txBody>
                  <a:tcPr marT="18288" marB="1828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marT="18288" marB="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a:t>
                      </a:r>
                    </a:p>
                  </a:txBody>
                  <a:tcPr marT="18288" marB="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a:t>
                      </a:r>
                    </a:p>
                  </a:txBody>
                  <a:tcPr marT="18288" marB="1828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Dirk</a:t>
                      </a:r>
                    </a:p>
                  </a:txBody>
                  <a:tcPr marT="18288" marB="1828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T="18288" marB="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marT="18288" marB="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a:t>
                      </a:r>
                    </a:p>
                  </a:txBody>
                  <a:tcPr marT="18288" marB="1828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aphicFrame>
        <p:nvGraphicFramePr>
          <p:cNvPr id="2314" name="Group 266"/>
          <p:cNvGraphicFramePr>
            <a:graphicFrameLocks noGrp="1"/>
          </p:cNvGraphicFramePr>
          <p:nvPr/>
        </p:nvGraphicFramePr>
        <p:xfrm>
          <a:off x="76200" y="2743200"/>
          <a:ext cx="1066800" cy="2006600"/>
        </p:xfrm>
        <a:graphic>
          <a:graphicData uri="http://schemas.openxmlformats.org/drawingml/2006/table">
            <a:tbl>
              <a:tblPr/>
              <a:tblGrid>
                <a:gridCol w="738188"/>
                <a:gridCol w="165100"/>
                <a:gridCol w="163512"/>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Chris</a:t>
                      </a:r>
                    </a:p>
                  </a:txBody>
                  <a:tcPr marL="18288" marR="1828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a:t>
                      </a:r>
                    </a:p>
                  </a:txBody>
                  <a:tcPr marL="18288" marR="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L="18288" marR="1828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Dirk</a:t>
                      </a:r>
                    </a:p>
                  </a:txBody>
                  <a:tcPr marL="18288" marR="1828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L="18288" marR="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a:t>
                      </a:r>
                    </a:p>
                  </a:txBody>
                  <a:tcPr marL="18288" marR="1828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Carl</a:t>
                      </a:r>
                    </a:p>
                  </a:txBody>
                  <a:tcPr marL="18288" marR="1828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a:t>
                      </a:r>
                    </a:p>
                  </a:txBody>
                  <a:tcPr marL="18288" marR="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5</a:t>
                      </a:r>
                    </a:p>
                  </a:txBody>
                  <a:tcPr marL="18288" marR="1828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Jessica</a:t>
                      </a:r>
                    </a:p>
                  </a:txBody>
                  <a:tcPr marL="18288" marR="1828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marL="18288" marR="1828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L="18288" marR="1828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06400">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 .</a:t>
                      </a:r>
                    </a:p>
                  </a:txBody>
                  <a:tcPr marL="18288" marR="18288"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
        <p:nvSpPr>
          <p:cNvPr id="3128" name="Text Box 217"/>
          <p:cNvSpPr txBox="1">
            <a:spLocks noChangeArrowheads="1"/>
          </p:cNvSpPr>
          <p:nvPr/>
        </p:nvSpPr>
        <p:spPr bwMode="auto">
          <a:xfrm>
            <a:off x="171450" y="2300288"/>
            <a:ext cx="742950" cy="366712"/>
          </a:xfrm>
          <a:prstGeom prst="rect">
            <a:avLst/>
          </a:prstGeom>
          <a:noFill/>
          <a:ln w="12700">
            <a:noFill/>
            <a:miter lim="800000"/>
            <a:headEnd type="none" w="sm" len="sm"/>
            <a:tailEnd type="none" w="sm" len="sm"/>
          </a:ln>
        </p:spPr>
        <p:txBody>
          <a:bodyPr wrap="none" anchor="b">
            <a:spAutoFit/>
          </a:bodyPr>
          <a:lstStyle/>
          <a:p>
            <a:pPr algn="ctr"/>
            <a:r>
              <a:rPr lang="en-US" b="1" i="1"/>
              <a:t>Bank</a:t>
            </a:r>
          </a:p>
        </p:txBody>
      </p:sp>
      <p:sp>
        <p:nvSpPr>
          <p:cNvPr id="3129" name="Text Box 221"/>
          <p:cNvSpPr txBox="1">
            <a:spLocks noChangeArrowheads="1"/>
          </p:cNvSpPr>
          <p:nvPr/>
        </p:nvSpPr>
        <p:spPr bwMode="auto">
          <a:xfrm>
            <a:off x="2381250" y="6110288"/>
            <a:ext cx="1428750" cy="366712"/>
          </a:xfrm>
          <a:prstGeom prst="rect">
            <a:avLst/>
          </a:prstGeom>
          <a:noFill/>
          <a:ln w="12700">
            <a:noFill/>
            <a:miter lim="800000"/>
            <a:headEnd type="none" w="sm" len="sm"/>
            <a:tailEnd type="none" w="sm" len="sm"/>
          </a:ln>
        </p:spPr>
        <p:txBody>
          <a:bodyPr wrap="none">
            <a:spAutoFit/>
          </a:bodyPr>
          <a:lstStyle/>
          <a:p>
            <a:pPr algn="r"/>
            <a:r>
              <a:rPr lang="en-US" b="1" i="1"/>
              <a:t>Credit Card</a:t>
            </a:r>
          </a:p>
        </p:txBody>
      </p:sp>
      <p:sp>
        <p:nvSpPr>
          <p:cNvPr id="3130" name="Freeform 227"/>
          <p:cNvSpPr>
            <a:spLocks/>
          </p:cNvSpPr>
          <p:nvPr/>
        </p:nvSpPr>
        <p:spPr bwMode="auto">
          <a:xfrm>
            <a:off x="1295400" y="1828800"/>
            <a:ext cx="5334000" cy="3810000"/>
          </a:xfrm>
          <a:custGeom>
            <a:avLst/>
            <a:gdLst>
              <a:gd name="T0" fmla="*/ 0 w 3552"/>
              <a:gd name="T1" fmla="*/ 0 h 2400"/>
              <a:gd name="T2" fmla="*/ 0 w 3552"/>
              <a:gd name="T3" fmla="*/ 2400 h 2400"/>
              <a:gd name="T4" fmla="*/ 3552 w 3552"/>
              <a:gd name="T5" fmla="*/ 2400 h 2400"/>
              <a:gd name="T6" fmla="*/ 0 60000 65536"/>
              <a:gd name="T7" fmla="*/ 0 60000 65536"/>
              <a:gd name="T8" fmla="*/ 0 60000 65536"/>
              <a:gd name="T9" fmla="*/ 0 w 3552"/>
              <a:gd name="T10" fmla="*/ 0 h 2400"/>
              <a:gd name="T11" fmla="*/ 3552 w 3552"/>
              <a:gd name="T12" fmla="*/ 2400 h 2400"/>
            </a:gdLst>
            <a:ahLst/>
            <a:cxnLst>
              <a:cxn ang="T6">
                <a:pos x="T0" y="T1"/>
              </a:cxn>
              <a:cxn ang="T7">
                <a:pos x="T2" y="T3"/>
              </a:cxn>
              <a:cxn ang="T8">
                <a:pos x="T4" y="T5"/>
              </a:cxn>
            </a:cxnLst>
            <a:rect l="T9" t="T10" r="T11" b="T12"/>
            <a:pathLst>
              <a:path w="3552" h="2400">
                <a:moveTo>
                  <a:pt x="0" y="0"/>
                </a:moveTo>
                <a:lnTo>
                  <a:pt x="0" y="2400"/>
                </a:lnTo>
                <a:lnTo>
                  <a:pt x="3552" y="2400"/>
                </a:lnTo>
              </a:path>
            </a:pathLst>
          </a:custGeom>
          <a:noFill/>
          <a:ln w="12700">
            <a:solidFill>
              <a:schemeClr val="tx1"/>
            </a:solidFill>
            <a:round/>
            <a:headEnd type="none" w="sm" len="sm"/>
            <a:tailEnd type="none" w="sm" len="sm"/>
          </a:ln>
        </p:spPr>
        <p:txBody>
          <a:bodyPr/>
          <a:lstStyle/>
          <a:p>
            <a:endParaRPr lang="en-US"/>
          </a:p>
        </p:txBody>
      </p:sp>
      <p:sp>
        <p:nvSpPr>
          <p:cNvPr id="2276" name="Oval 228"/>
          <p:cNvSpPr>
            <a:spLocks noChangeArrowheads="1"/>
          </p:cNvSpPr>
          <p:nvPr/>
        </p:nvSpPr>
        <p:spPr bwMode="auto">
          <a:xfrm>
            <a:off x="1752600" y="44196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77" name="Oval 229"/>
          <p:cNvSpPr>
            <a:spLocks noChangeArrowheads="1"/>
          </p:cNvSpPr>
          <p:nvPr/>
        </p:nvSpPr>
        <p:spPr bwMode="auto">
          <a:xfrm>
            <a:off x="1905000" y="45720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78" name="Oval 230"/>
          <p:cNvSpPr>
            <a:spLocks noChangeArrowheads="1"/>
          </p:cNvSpPr>
          <p:nvPr/>
        </p:nvSpPr>
        <p:spPr bwMode="auto">
          <a:xfrm>
            <a:off x="2057400" y="43434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79" name="Oval 231"/>
          <p:cNvSpPr>
            <a:spLocks noChangeArrowheads="1"/>
          </p:cNvSpPr>
          <p:nvPr/>
        </p:nvSpPr>
        <p:spPr bwMode="auto">
          <a:xfrm>
            <a:off x="2057400" y="47244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0" name="Oval 232"/>
          <p:cNvSpPr>
            <a:spLocks noChangeArrowheads="1"/>
          </p:cNvSpPr>
          <p:nvPr/>
        </p:nvSpPr>
        <p:spPr bwMode="auto">
          <a:xfrm>
            <a:off x="2971800" y="44196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1" name="Oval 233"/>
          <p:cNvSpPr>
            <a:spLocks noChangeArrowheads="1"/>
          </p:cNvSpPr>
          <p:nvPr/>
        </p:nvSpPr>
        <p:spPr bwMode="auto">
          <a:xfrm>
            <a:off x="3200400" y="45720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2" name="Oval 234"/>
          <p:cNvSpPr>
            <a:spLocks noChangeArrowheads="1"/>
          </p:cNvSpPr>
          <p:nvPr/>
        </p:nvSpPr>
        <p:spPr bwMode="auto">
          <a:xfrm>
            <a:off x="2819400" y="44958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3" name="Oval 235"/>
          <p:cNvSpPr>
            <a:spLocks noChangeArrowheads="1"/>
          </p:cNvSpPr>
          <p:nvPr/>
        </p:nvSpPr>
        <p:spPr bwMode="auto">
          <a:xfrm>
            <a:off x="4267200" y="42672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4" name="Oval 236"/>
          <p:cNvSpPr>
            <a:spLocks noChangeArrowheads="1"/>
          </p:cNvSpPr>
          <p:nvPr/>
        </p:nvSpPr>
        <p:spPr bwMode="auto">
          <a:xfrm>
            <a:off x="3124200" y="45720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5" name="Oval 237"/>
          <p:cNvSpPr>
            <a:spLocks noChangeArrowheads="1"/>
          </p:cNvSpPr>
          <p:nvPr/>
        </p:nvSpPr>
        <p:spPr bwMode="auto">
          <a:xfrm>
            <a:off x="2514600" y="29718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6" name="Oval 238"/>
          <p:cNvSpPr>
            <a:spLocks noChangeArrowheads="1"/>
          </p:cNvSpPr>
          <p:nvPr/>
        </p:nvSpPr>
        <p:spPr bwMode="auto">
          <a:xfrm>
            <a:off x="2590800" y="28194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8" name="Oval 240"/>
          <p:cNvSpPr>
            <a:spLocks noChangeArrowheads="1"/>
          </p:cNvSpPr>
          <p:nvPr/>
        </p:nvSpPr>
        <p:spPr bwMode="auto">
          <a:xfrm>
            <a:off x="2286000" y="30480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89" name="Oval 241"/>
          <p:cNvSpPr>
            <a:spLocks noChangeArrowheads="1"/>
          </p:cNvSpPr>
          <p:nvPr/>
        </p:nvSpPr>
        <p:spPr bwMode="auto">
          <a:xfrm>
            <a:off x="2362200" y="28194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90" name="Oval 242"/>
          <p:cNvSpPr>
            <a:spLocks noChangeArrowheads="1"/>
          </p:cNvSpPr>
          <p:nvPr/>
        </p:nvSpPr>
        <p:spPr bwMode="auto">
          <a:xfrm>
            <a:off x="4191000" y="4343400"/>
            <a:ext cx="76200" cy="76200"/>
          </a:xfrm>
          <a:prstGeom prst="ellipse">
            <a:avLst/>
          </a:prstGeom>
          <a:solidFill>
            <a:schemeClr val="accent1"/>
          </a:solidFill>
          <a:ln w="12700">
            <a:solidFill>
              <a:schemeClr val="tx1"/>
            </a:solidFill>
            <a:round/>
            <a:headEnd type="none" w="sm" len="sm"/>
            <a:tailEnd type="none" w="sm" len="sm"/>
          </a:ln>
        </p:spPr>
        <p:txBody>
          <a:bodyPr wrap="none" anchor="ctr"/>
          <a:lstStyle/>
          <a:p>
            <a:endParaRPr lang="en-US"/>
          </a:p>
        </p:txBody>
      </p:sp>
      <p:sp>
        <p:nvSpPr>
          <p:cNvPr id="2291" name="Text Box 243"/>
          <p:cNvSpPr txBox="1">
            <a:spLocks noChangeArrowheads="1"/>
          </p:cNvSpPr>
          <p:nvPr/>
        </p:nvSpPr>
        <p:spPr bwMode="auto">
          <a:xfrm>
            <a:off x="7315200" y="3124200"/>
            <a:ext cx="1619250" cy="641350"/>
          </a:xfrm>
          <a:prstGeom prst="rect">
            <a:avLst/>
          </a:prstGeom>
          <a:noFill/>
          <a:ln w="12700">
            <a:noFill/>
            <a:miter lim="800000"/>
            <a:headEnd type="none" w="sm" len="sm"/>
            <a:tailEnd type="none" w="sm" len="sm"/>
          </a:ln>
        </p:spPr>
        <p:txBody>
          <a:bodyPr wrap="none">
            <a:spAutoFit/>
          </a:bodyPr>
          <a:lstStyle/>
          <a:p>
            <a:pPr algn="r"/>
            <a:r>
              <a:rPr lang="en-US" i="1">
                <a:solidFill>
                  <a:srgbClr val="FF3300"/>
                </a:solidFill>
              </a:rPr>
              <a:t>Tom Terrorist:</a:t>
            </a:r>
          </a:p>
          <a:p>
            <a:pPr algn="r"/>
            <a:r>
              <a:rPr lang="en-US">
                <a:solidFill>
                  <a:srgbClr val="FF3300"/>
                </a:solidFill>
              </a:rPr>
              <a:t>4 2 5 6 8</a:t>
            </a:r>
          </a:p>
        </p:txBody>
      </p:sp>
      <p:sp>
        <p:nvSpPr>
          <p:cNvPr id="2292" name="Oval 244"/>
          <p:cNvSpPr>
            <a:spLocks noChangeArrowheads="1"/>
          </p:cNvSpPr>
          <p:nvPr/>
        </p:nvSpPr>
        <p:spPr bwMode="auto">
          <a:xfrm>
            <a:off x="7010400" y="2209800"/>
            <a:ext cx="685800" cy="533400"/>
          </a:xfrm>
          <a:prstGeom prst="ellipse">
            <a:avLst/>
          </a:prstGeom>
          <a:noFill/>
          <a:ln w="76200">
            <a:solidFill>
              <a:srgbClr val="008000"/>
            </a:solidFill>
            <a:round/>
            <a:headEnd type="none" w="sm" len="sm"/>
            <a:tailEnd type="none" w="sm" len="sm"/>
          </a:ln>
        </p:spPr>
        <p:txBody>
          <a:bodyPr wrap="none" anchor="ctr"/>
          <a:lstStyle/>
          <a:p>
            <a:endParaRPr lang="en-US"/>
          </a:p>
        </p:txBody>
      </p:sp>
      <p:sp>
        <p:nvSpPr>
          <p:cNvPr id="2305" name="Text Box 257"/>
          <p:cNvSpPr txBox="1">
            <a:spLocks noChangeArrowheads="1"/>
          </p:cNvSpPr>
          <p:nvPr/>
        </p:nvSpPr>
        <p:spPr bwMode="auto">
          <a:xfrm>
            <a:off x="6872288" y="4006850"/>
            <a:ext cx="2271712" cy="2774950"/>
          </a:xfrm>
          <a:prstGeom prst="rect">
            <a:avLst/>
          </a:prstGeom>
          <a:noFill/>
          <a:ln w="12700">
            <a:noFill/>
            <a:miter lim="800000"/>
            <a:headEnd type="none" w="sm" len="sm"/>
            <a:tailEnd type="none" w="sm" len="sm"/>
          </a:ln>
        </p:spPr>
        <p:txBody>
          <a:bodyPr>
            <a:spAutoFit/>
          </a:bodyPr>
          <a:lstStyle/>
          <a:p>
            <a:pPr algn="ctr"/>
            <a:r>
              <a:rPr lang="en-US" b="1"/>
              <a:t>Evaluate</a:t>
            </a:r>
          </a:p>
          <a:p>
            <a:r>
              <a:rPr lang="en-US" i="1"/>
              <a:t>Give the Algorithm</a:t>
            </a:r>
          </a:p>
          <a:p>
            <a:r>
              <a:rPr lang="en-US" sz="2000" i="1"/>
              <a:t>Get the Data</a:t>
            </a:r>
          </a:p>
          <a:p>
            <a:r>
              <a:rPr lang="en-US" sz="2000"/>
              <a:t>PPDM:</a:t>
            </a:r>
          </a:p>
          <a:p>
            <a:pPr>
              <a:buFontTx/>
              <a:buChar char="•"/>
            </a:pPr>
            <a:r>
              <a:rPr lang="en-US" sz="2000" i="1"/>
              <a:t>Randomization</a:t>
            </a:r>
          </a:p>
          <a:p>
            <a:pPr>
              <a:buFontTx/>
              <a:buChar char="•"/>
            </a:pPr>
            <a:r>
              <a:rPr lang="en-US" sz="2000" i="1"/>
              <a:t>Transformation</a:t>
            </a:r>
          </a:p>
          <a:p>
            <a:pPr>
              <a:buFontTx/>
              <a:buChar char="•"/>
            </a:pPr>
            <a:r>
              <a:rPr lang="en-US" sz="2000" i="1"/>
              <a:t>Anonymization</a:t>
            </a:r>
          </a:p>
          <a:p>
            <a:pPr>
              <a:buFontTx/>
              <a:buChar char="•"/>
            </a:pPr>
            <a:r>
              <a:rPr lang="en-US" sz="2000" i="1"/>
              <a:t>Secure Multiparty Computation</a:t>
            </a:r>
          </a:p>
        </p:txBody>
      </p:sp>
      <p:sp>
        <p:nvSpPr>
          <p:cNvPr id="2308" name="Oval 260"/>
          <p:cNvSpPr>
            <a:spLocks noChangeArrowheads="1"/>
          </p:cNvSpPr>
          <p:nvPr/>
        </p:nvSpPr>
        <p:spPr bwMode="auto">
          <a:xfrm>
            <a:off x="1752600" y="2667000"/>
            <a:ext cx="1143000" cy="838200"/>
          </a:xfrm>
          <a:prstGeom prst="ellipse">
            <a:avLst/>
          </a:prstGeom>
          <a:solidFill>
            <a:schemeClr val="accent1">
              <a:alpha val="50195"/>
            </a:schemeClr>
          </a:solidFill>
          <a:ln w="12700">
            <a:solidFill>
              <a:schemeClr val="tx1"/>
            </a:solidFill>
            <a:round/>
            <a:headEnd type="none" w="sm" len="sm"/>
            <a:tailEnd type="none" w="sm" len="sm"/>
          </a:ln>
        </p:spPr>
        <p:txBody>
          <a:bodyPr wrap="none" anchor="ctr"/>
          <a:lstStyle/>
          <a:p>
            <a:endParaRPr lang="en-US"/>
          </a:p>
        </p:txBody>
      </p:sp>
      <p:sp>
        <p:nvSpPr>
          <p:cNvPr id="2309" name="Oval 261"/>
          <p:cNvSpPr>
            <a:spLocks noChangeArrowheads="1"/>
          </p:cNvSpPr>
          <p:nvPr/>
        </p:nvSpPr>
        <p:spPr bwMode="auto">
          <a:xfrm>
            <a:off x="1524000" y="4191000"/>
            <a:ext cx="762000" cy="838200"/>
          </a:xfrm>
          <a:prstGeom prst="ellipse">
            <a:avLst/>
          </a:prstGeom>
          <a:solidFill>
            <a:schemeClr val="accent1">
              <a:alpha val="50195"/>
            </a:schemeClr>
          </a:solidFill>
          <a:ln w="12700">
            <a:solidFill>
              <a:schemeClr val="tx1"/>
            </a:solidFill>
            <a:round/>
            <a:headEnd type="none" w="sm" len="sm"/>
            <a:tailEnd type="none" w="sm" len="sm"/>
          </a:ln>
        </p:spPr>
        <p:txBody>
          <a:bodyPr wrap="none" anchor="ctr"/>
          <a:lstStyle/>
          <a:p>
            <a:endParaRPr lang="en-US"/>
          </a:p>
        </p:txBody>
      </p:sp>
      <p:sp>
        <p:nvSpPr>
          <p:cNvPr id="2310" name="Oval 262"/>
          <p:cNvSpPr>
            <a:spLocks noChangeArrowheads="1"/>
          </p:cNvSpPr>
          <p:nvPr/>
        </p:nvSpPr>
        <p:spPr bwMode="auto">
          <a:xfrm>
            <a:off x="2743200" y="4267200"/>
            <a:ext cx="914400" cy="838200"/>
          </a:xfrm>
          <a:prstGeom prst="ellipse">
            <a:avLst/>
          </a:prstGeom>
          <a:solidFill>
            <a:schemeClr val="accent1">
              <a:alpha val="50195"/>
            </a:schemeClr>
          </a:solidFill>
          <a:ln w="12700">
            <a:solidFill>
              <a:schemeClr val="tx1"/>
            </a:solidFill>
            <a:round/>
            <a:headEnd type="none" w="sm" len="sm"/>
            <a:tailEnd type="none" w="sm" len="sm"/>
          </a:ln>
        </p:spPr>
        <p:txBody>
          <a:bodyPr wrap="none" anchor="ctr"/>
          <a:lstStyle/>
          <a:p>
            <a:endParaRPr lang="en-US"/>
          </a:p>
        </p:txBody>
      </p:sp>
      <p:sp>
        <p:nvSpPr>
          <p:cNvPr id="2311" name="Line 263"/>
          <p:cNvSpPr>
            <a:spLocks noChangeShapeType="1"/>
          </p:cNvSpPr>
          <p:nvPr/>
        </p:nvSpPr>
        <p:spPr bwMode="auto">
          <a:xfrm flipH="1">
            <a:off x="1752600" y="2667000"/>
            <a:ext cx="4800600" cy="914400"/>
          </a:xfrm>
          <a:prstGeom prst="line">
            <a:avLst/>
          </a:prstGeom>
          <a:noFill/>
          <a:ln w="76200">
            <a:solidFill>
              <a:schemeClr val="tx1"/>
            </a:solidFill>
            <a:round/>
            <a:headEnd type="triangle" w="med" len="med"/>
            <a:tailEnd type="triangle" w="med" len="med"/>
          </a:ln>
        </p:spPr>
        <p:txBody>
          <a:bodyPr/>
          <a:lstStyle/>
          <a:p>
            <a:endParaRPr lang="en-US"/>
          </a:p>
        </p:txBody>
      </p:sp>
      <p:sp>
        <p:nvSpPr>
          <p:cNvPr id="2312" name="Line 264"/>
          <p:cNvSpPr>
            <a:spLocks noChangeShapeType="1"/>
          </p:cNvSpPr>
          <p:nvPr/>
        </p:nvSpPr>
        <p:spPr bwMode="auto">
          <a:xfrm flipH="1">
            <a:off x="4648200" y="2819400"/>
            <a:ext cx="1828800" cy="2667000"/>
          </a:xfrm>
          <a:prstGeom prst="line">
            <a:avLst/>
          </a:prstGeom>
          <a:noFill/>
          <a:ln w="76200">
            <a:solidFill>
              <a:schemeClr val="tx1"/>
            </a:solidFill>
            <a:round/>
            <a:headEnd type="triangle" w="med" len="med"/>
            <a:tailEnd type="triangle" w="med" len="med"/>
          </a:ln>
        </p:spPr>
        <p:txBody>
          <a:bodyPr/>
          <a:lstStyle/>
          <a:p>
            <a:endParaRPr lang="en-US"/>
          </a:p>
        </p:txBody>
      </p:sp>
      <p:sp>
        <p:nvSpPr>
          <p:cNvPr id="2313" name="Line 265"/>
          <p:cNvSpPr>
            <a:spLocks noChangeShapeType="1"/>
          </p:cNvSpPr>
          <p:nvPr/>
        </p:nvSpPr>
        <p:spPr bwMode="auto">
          <a:xfrm flipH="1" flipV="1">
            <a:off x="1752600" y="3733800"/>
            <a:ext cx="2743200" cy="1752600"/>
          </a:xfrm>
          <a:prstGeom prst="line">
            <a:avLst/>
          </a:prstGeom>
          <a:noFill/>
          <a:ln w="76200">
            <a:solidFill>
              <a:schemeClr val="tx1"/>
            </a:solidFill>
            <a:round/>
            <a:headEnd type="triangle" w="med" len="med"/>
            <a:tailEnd type="triangle" w="med" len="med"/>
          </a:ln>
        </p:spPr>
        <p:txBody>
          <a:bodyPr/>
          <a:lstStyle/>
          <a:p>
            <a:endParaRPr lang="en-US"/>
          </a:p>
        </p:txBody>
      </p:sp>
      <p:sp>
        <p:nvSpPr>
          <p:cNvPr id="2315" name="Text Box 267"/>
          <p:cNvSpPr txBox="1">
            <a:spLocks noChangeArrowheads="1"/>
          </p:cNvSpPr>
          <p:nvPr/>
        </p:nvSpPr>
        <p:spPr bwMode="auto">
          <a:xfrm>
            <a:off x="4267200" y="3733800"/>
            <a:ext cx="409575" cy="579438"/>
          </a:xfrm>
          <a:prstGeom prst="rect">
            <a:avLst/>
          </a:prstGeom>
          <a:noFill/>
          <a:ln w="12700">
            <a:noFill/>
            <a:miter lim="800000"/>
            <a:headEnd type="none" w="sm" len="sm"/>
            <a:tailEnd type="none" w="sm" len="sm"/>
          </a:ln>
        </p:spPr>
        <p:txBody>
          <a:bodyPr wrap="none">
            <a:spAutoFit/>
          </a:bodyPr>
          <a:lstStyle/>
          <a:p>
            <a:r>
              <a:rPr lang="en-US" sz="3200"/>
              <a:t>2</a:t>
            </a:r>
          </a:p>
        </p:txBody>
      </p:sp>
      <p:sp>
        <p:nvSpPr>
          <p:cNvPr id="2287" name="Oval 239"/>
          <p:cNvSpPr>
            <a:spLocks noChangeArrowheads="1"/>
          </p:cNvSpPr>
          <p:nvPr/>
        </p:nvSpPr>
        <p:spPr bwMode="auto">
          <a:xfrm>
            <a:off x="7315200" y="3429000"/>
            <a:ext cx="76200" cy="76200"/>
          </a:xfrm>
          <a:prstGeom prst="ellipse">
            <a:avLst/>
          </a:prstGeom>
          <a:solidFill>
            <a:srgbClr val="FF3300"/>
          </a:solidFill>
          <a:ln w="12700">
            <a:solidFill>
              <a:schemeClr val="tx1"/>
            </a:solidFill>
            <a:round/>
            <a:headEnd type="none" w="sm" len="sm"/>
            <a:tailEnd type="none" w="sm" len="sm"/>
          </a:ln>
        </p:spPr>
        <p:txBody>
          <a:bodyPr wrap="none" anchor="ctr"/>
          <a:lstStyle/>
          <a:p>
            <a:endParaRPr lang="en-US"/>
          </a:p>
        </p:txBody>
      </p:sp>
    </p:spTree>
    <p:custDataLst>
      <p:tags r:id="rId1"/>
    </p:custDataLst>
  </p:cSld>
  <p:clrMapOvr>
    <a:masterClrMapping/>
  </p:clrMapOvr>
  <p:transition spd="med" advTm="197546">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92"/>
                                        </p:tgtEl>
                                        <p:attrNameLst>
                                          <p:attrName>style.visibility</p:attrName>
                                        </p:attrNameLst>
                                      </p:cBhvr>
                                      <p:to>
                                        <p:strVal val="visible"/>
                                      </p:to>
                                    </p:set>
                                    <p:animEffect transition="in" filter="wipe(right)">
                                      <p:cBhvr>
                                        <p:cTn id="7" dur="500"/>
                                        <p:tgtEl>
                                          <p:spTgt spid="2292"/>
                                        </p:tgtEl>
                                      </p:cBhvr>
                                    </p:animEffect>
                                  </p:childTnLst>
                                </p:cTn>
                              </p:par>
                            </p:childTnLst>
                          </p:cTn>
                        </p:par>
                        <p:par>
                          <p:cTn id="8" fill="hold">
                            <p:stCondLst>
                              <p:cond delay="500"/>
                            </p:stCondLst>
                            <p:childTnLst>
                              <p:par>
                                <p:cTn id="9" presetID="0" presetClass="path" presetSubtype="0" accel="50000" decel="50000" fill="hold" grpId="1" nodeType="afterEffect">
                                  <p:stCondLst>
                                    <p:cond delay="0"/>
                                  </p:stCondLst>
                                  <p:childTnLst>
                                    <p:animMotion origin="layout" path="M 3.33333E-6 -1.11111E-6 L -0.34584 0.28333 " pathEditMode="relative" rAng="0" ptsTypes="AA">
                                      <p:cBhvr>
                                        <p:cTn id="10" dur="2000" fill="hold"/>
                                        <p:tgtEl>
                                          <p:spTgt spid="2292"/>
                                        </p:tgtEl>
                                        <p:attrNameLst>
                                          <p:attrName>ppt_x</p:attrName>
                                          <p:attrName>ppt_y</p:attrName>
                                        </p:attrNameLst>
                                      </p:cBhvr>
                                      <p:rCtr x="-173" y="142"/>
                                    </p:animMotion>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291"/>
                                        </p:tgtEl>
                                        <p:attrNameLst>
                                          <p:attrName>style.visibility</p:attrName>
                                        </p:attrNameLst>
                                      </p:cBhvr>
                                      <p:to>
                                        <p:strVal val="visible"/>
                                      </p:to>
                                    </p:set>
                                    <p:animEffect transition="in" filter="wipe(left)">
                                      <p:cBhvr>
                                        <p:cTn id="15" dur="500"/>
                                        <p:tgtEl>
                                          <p:spTgt spid="2291"/>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287"/>
                                        </p:tgtEl>
                                        <p:attrNameLst>
                                          <p:attrName>style.visibility</p:attrName>
                                        </p:attrNameLst>
                                      </p:cBhvr>
                                      <p:to>
                                        <p:strVal val="visible"/>
                                      </p:to>
                                    </p:set>
                                    <p:animEffect transition="in" filter="wipe(left)">
                                      <p:cBhvr>
                                        <p:cTn id="18" dur="500"/>
                                        <p:tgtEl>
                                          <p:spTgt spid="2287"/>
                                        </p:tgtEl>
                                      </p:cBhvr>
                                    </p:animEffect>
                                  </p:childTnLst>
                                </p:cTn>
                              </p:par>
                            </p:childTnLst>
                          </p:cTn>
                        </p:par>
                        <p:par>
                          <p:cTn id="19" fill="hold">
                            <p:stCondLst>
                              <p:cond delay="500"/>
                            </p:stCondLst>
                            <p:childTnLst>
                              <p:par>
                                <p:cTn id="20" presetID="0" presetClass="path" presetSubtype="0" accel="50000" decel="50000" fill="hold" grpId="1" nodeType="afterEffect">
                                  <p:stCondLst>
                                    <p:cond delay="1000"/>
                                  </p:stCondLst>
                                  <p:childTnLst>
                                    <p:animMotion origin="layout" path="M 3.33333E-6 4.44444E-6 L -0.32917 0.15 " pathEditMode="relative" rAng="0" ptsTypes="AA">
                                      <p:cBhvr>
                                        <p:cTn id="21" dur="2000" fill="hold"/>
                                        <p:tgtEl>
                                          <p:spTgt spid="2287"/>
                                        </p:tgtEl>
                                        <p:attrNameLst>
                                          <p:attrName>ppt_x</p:attrName>
                                          <p:attrName>ppt_y</p:attrName>
                                        </p:attrNameLst>
                                      </p:cBhvr>
                                      <p:rCtr x="-165" y="75"/>
                                    </p:animMotion>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305">
                                            <p:txEl>
                                              <p:pRg st="0" end="0"/>
                                            </p:txEl>
                                          </p:spTgt>
                                        </p:tgtEl>
                                        <p:attrNameLst>
                                          <p:attrName>style.visibility</p:attrName>
                                        </p:attrNameLst>
                                      </p:cBhvr>
                                      <p:to>
                                        <p:strVal val="visible"/>
                                      </p:to>
                                    </p:set>
                                    <p:animEffect transition="in" filter="wipe(left)">
                                      <p:cBhvr>
                                        <p:cTn id="26" dur="500"/>
                                        <p:tgtEl>
                                          <p:spTgt spid="230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2305">
                                            <p:txEl>
                                              <p:pRg st="1" end="1"/>
                                            </p:txEl>
                                          </p:spTgt>
                                        </p:tgtEl>
                                        <p:attrNameLst>
                                          <p:attrName>style.visibility</p:attrName>
                                        </p:attrNameLst>
                                      </p:cBhvr>
                                      <p:to>
                                        <p:strVal val="visible"/>
                                      </p:to>
                                    </p:set>
                                    <p:animEffect transition="in" filter="wipe(left)">
                                      <p:cBhvr>
                                        <p:cTn id="31" dur="500"/>
                                        <p:tgtEl>
                                          <p:spTgt spid="2305">
                                            <p:txEl>
                                              <p:pRg st="1" end="1"/>
                                            </p:txEl>
                                          </p:spTgt>
                                        </p:tgtEl>
                                      </p:cBhvr>
                                    </p:animEffect>
                                  </p:childTnLst>
                                </p:cTn>
                              </p:par>
                            </p:childTnLst>
                          </p:cTn>
                        </p:par>
                        <p:par>
                          <p:cTn id="32" fill="hold">
                            <p:stCondLst>
                              <p:cond delay="500"/>
                            </p:stCondLst>
                            <p:childTnLst>
                              <p:par>
                                <p:cTn id="33" presetID="0" presetClass="path" presetSubtype="0" accel="50000" decel="50000" autoRev="1" fill="hold" grpId="0" nodeType="afterEffect">
                                  <p:stCondLst>
                                    <p:cond delay="0"/>
                                  </p:stCondLst>
                                  <p:childTnLst>
                                    <p:animMotion origin="layout" path="M 3.33333E-6 3.7037E-6 L -0.65 0.34259 " pathEditMode="relative" rAng="0" ptsTypes="AA">
                                      <p:cBhvr>
                                        <p:cTn id="34" dur="3000" fill="hold"/>
                                        <p:tgtEl>
                                          <p:spTgt spid="2054"/>
                                        </p:tgtEl>
                                        <p:attrNameLst>
                                          <p:attrName>ppt_x</p:attrName>
                                          <p:attrName>ppt_y</p:attrName>
                                        </p:attrNameLst>
                                      </p:cBhvr>
                                      <p:rCtr x="-325" y="171"/>
                                    </p:animMotion>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305">
                                            <p:txEl>
                                              <p:pRg st="2" end="2"/>
                                            </p:txEl>
                                          </p:spTgt>
                                        </p:tgtEl>
                                        <p:attrNameLst>
                                          <p:attrName>style.visibility</p:attrName>
                                        </p:attrNameLst>
                                      </p:cBhvr>
                                      <p:to>
                                        <p:strVal val="visible"/>
                                      </p:to>
                                    </p:set>
                                    <p:animEffect transition="in" filter="wipe(left)">
                                      <p:cBhvr>
                                        <p:cTn id="39" dur="500"/>
                                        <p:tgtEl>
                                          <p:spTgt spid="2305">
                                            <p:txEl>
                                              <p:pRg st="2" end="2"/>
                                            </p:txEl>
                                          </p:spTgt>
                                        </p:tgtEl>
                                      </p:cBhvr>
                                    </p:animEffect>
                                  </p:childTnLst>
                                </p:cTn>
                              </p:par>
                            </p:childTnLst>
                          </p:cTn>
                        </p:par>
                        <p:par>
                          <p:cTn id="40" fill="hold">
                            <p:stCondLst>
                              <p:cond delay="500"/>
                            </p:stCondLst>
                            <p:childTnLst>
                              <p:par>
                                <p:cTn id="41" presetID="2" presetClass="entr" presetSubtype="4" accel="50000" decel="50000" fill="hold" grpId="0" nodeType="afterEffect">
                                  <p:stCondLst>
                                    <p:cond delay="500"/>
                                  </p:stCondLst>
                                  <p:childTnLst>
                                    <p:set>
                                      <p:cBhvr>
                                        <p:cTn id="42" dur="1" fill="hold">
                                          <p:stCondLst>
                                            <p:cond delay="0"/>
                                          </p:stCondLst>
                                        </p:cTn>
                                        <p:tgtEl>
                                          <p:spTgt spid="2276"/>
                                        </p:tgtEl>
                                        <p:attrNameLst>
                                          <p:attrName>style.visibility</p:attrName>
                                        </p:attrNameLst>
                                      </p:cBhvr>
                                      <p:to>
                                        <p:strVal val="visible"/>
                                      </p:to>
                                    </p:set>
                                    <p:anim calcmode="lin" valueType="num">
                                      <p:cBhvr additive="base">
                                        <p:cTn id="43" dur="500" fill="hold"/>
                                        <p:tgtEl>
                                          <p:spTgt spid="2276"/>
                                        </p:tgtEl>
                                        <p:attrNameLst>
                                          <p:attrName>ppt_x</p:attrName>
                                        </p:attrNameLst>
                                      </p:cBhvr>
                                      <p:tavLst>
                                        <p:tav tm="0">
                                          <p:val>
                                            <p:strVal val="#ppt_x"/>
                                          </p:val>
                                        </p:tav>
                                        <p:tav tm="100000">
                                          <p:val>
                                            <p:strVal val="#ppt_x"/>
                                          </p:val>
                                        </p:tav>
                                      </p:tavLst>
                                    </p:anim>
                                    <p:anim calcmode="lin" valueType="num">
                                      <p:cBhvr additive="base">
                                        <p:cTn id="44" dur="500" fill="hold"/>
                                        <p:tgtEl>
                                          <p:spTgt spid="2276"/>
                                        </p:tgtEl>
                                        <p:attrNameLst>
                                          <p:attrName>ppt_y</p:attrName>
                                        </p:attrNameLst>
                                      </p:cBhvr>
                                      <p:tavLst>
                                        <p:tav tm="0">
                                          <p:val>
                                            <p:strVal val="1+#ppt_h/2"/>
                                          </p:val>
                                        </p:tav>
                                        <p:tav tm="100000">
                                          <p:val>
                                            <p:strVal val="#ppt_y"/>
                                          </p:val>
                                        </p:tav>
                                      </p:tavLst>
                                    </p:anim>
                                  </p:childTnLst>
                                </p:cTn>
                              </p:par>
                              <p:par>
                                <p:cTn id="45" presetID="2" presetClass="entr" presetSubtype="4" accel="50000" decel="50000" fill="hold" grpId="0" nodeType="withEffect">
                                  <p:stCondLst>
                                    <p:cond delay="500"/>
                                  </p:stCondLst>
                                  <p:childTnLst>
                                    <p:set>
                                      <p:cBhvr>
                                        <p:cTn id="46" dur="1" fill="hold">
                                          <p:stCondLst>
                                            <p:cond delay="0"/>
                                          </p:stCondLst>
                                        </p:cTn>
                                        <p:tgtEl>
                                          <p:spTgt spid="2277"/>
                                        </p:tgtEl>
                                        <p:attrNameLst>
                                          <p:attrName>style.visibility</p:attrName>
                                        </p:attrNameLst>
                                      </p:cBhvr>
                                      <p:to>
                                        <p:strVal val="visible"/>
                                      </p:to>
                                    </p:set>
                                    <p:anim calcmode="lin" valueType="num">
                                      <p:cBhvr additive="base">
                                        <p:cTn id="47" dur="500" fill="hold"/>
                                        <p:tgtEl>
                                          <p:spTgt spid="2277"/>
                                        </p:tgtEl>
                                        <p:attrNameLst>
                                          <p:attrName>ppt_x</p:attrName>
                                        </p:attrNameLst>
                                      </p:cBhvr>
                                      <p:tavLst>
                                        <p:tav tm="0">
                                          <p:val>
                                            <p:strVal val="#ppt_x"/>
                                          </p:val>
                                        </p:tav>
                                        <p:tav tm="100000">
                                          <p:val>
                                            <p:strVal val="#ppt_x"/>
                                          </p:val>
                                        </p:tav>
                                      </p:tavLst>
                                    </p:anim>
                                    <p:anim calcmode="lin" valueType="num">
                                      <p:cBhvr additive="base">
                                        <p:cTn id="48" dur="500" fill="hold"/>
                                        <p:tgtEl>
                                          <p:spTgt spid="2277"/>
                                        </p:tgtEl>
                                        <p:attrNameLst>
                                          <p:attrName>ppt_y</p:attrName>
                                        </p:attrNameLst>
                                      </p:cBhvr>
                                      <p:tavLst>
                                        <p:tav tm="0">
                                          <p:val>
                                            <p:strVal val="1+#ppt_h/2"/>
                                          </p:val>
                                        </p:tav>
                                        <p:tav tm="100000">
                                          <p:val>
                                            <p:strVal val="#ppt_y"/>
                                          </p:val>
                                        </p:tav>
                                      </p:tavLst>
                                    </p:anim>
                                  </p:childTnLst>
                                </p:cTn>
                              </p:par>
                              <p:par>
                                <p:cTn id="49" presetID="2" presetClass="entr" presetSubtype="4" accel="50000" decel="50000" fill="hold" grpId="0" nodeType="withEffect">
                                  <p:stCondLst>
                                    <p:cond delay="500"/>
                                  </p:stCondLst>
                                  <p:childTnLst>
                                    <p:set>
                                      <p:cBhvr>
                                        <p:cTn id="50" dur="1" fill="hold">
                                          <p:stCondLst>
                                            <p:cond delay="0"/>
                                          </p:stCondLst>
                                        </p:cTn>
                                        <p:tgtEl>
                                          <p:spTgt spid="2278"/>
                                        </p:tgtEl>
                                        <p:attrNameLst>
                                          <p:attrName>style.visibility</p:attrName>
                                        </p:attrNameLst>
                                      </p:cBhvr>
                                      <p:to>
                                        <p:strVal val="visible"/>
                                      </p:to>
                                    </p:set>
                                    <p:anim calcmode="lin" valueType="num">
                                      <p:cBhvr additive="base">
                                        <p:cTn id="51" dur="500" fill="hold"/>
                                        <p:tgtEl>
                                          <p:spTgt spid="2278"/>
                                        </p:tgtEl>
                                        <p:attrNameLst>
                                          <p:attrName>ppt_x</p:attrName>
                                        </p:attrNameLst>
                                      </p:cBhvr>
                                      <p:tavLst>
                                        <p:tav tm="0">
                                          <p:val>
                                            <p:strVal val="#ppt_x"/>
                                          </p:val>
                                        </p:tav>
                                        <p:tav tm="100000">
                                          <p:val>
                                            <p:strVal val="#ppt_x"/>
                                          </p:val>
                                        </p:tav>
                                      </p:tavLst>
                                    </p:anim>
                                    <p:anim calcmode="lin" valueType="num">
                                      <p:cBhvr additive="base">
                                        <p:cTn id="52" dur="500" fill="hold"/>
                                        <p:tgtEl>
                                          <p:spTgt spid="2278"/>
                                        </p:tgtEl>
                                        <p:attrNameLst>
                                          <p:attrName>ppt_y</p:attrName>
                                        </p:attrNameLst>
                                      </p:cBhvr>
                                      <p:tavLst>
                                        <p:tav tm="0">
                                          <p:val>
                                            <p:strVal val="1+#ppt_h/2"/>
                                          </p:val>
                                        </p:tav>
                                        <p:tav tm="100000">
                                          <p:val>
                                            <p:strVal val="#ppt_y"/>
                                          </p:val>
                                        </p:tav>
                                      </p:tavLst>
                                    </p:anim>
                                  </p:childTnLst>
                                </p:cTn>
                              </p:par>
                              <p:par>
                                <p:cTn id="53" presetID="2" presetClass="entr" presetSubtype="4" accel="50000" decel="50000" fill="hold" grpId="0" nodeType="withEffect">
                                  <p:stCondLst>
                                    <p:cond delay="500"/>
                                  </p:stCondLst>
                                  <p:childTnLst>
                                    <p:set>
                                      <p:cBhvr>
                                        <p:cTn id="54" dur="1" fill="hold">
                                          <p:stCondLst>
                                            <p:cond delay="0"/>
                                          </p:stCondLst>
                                        </p:cTn>
                                        <p:tgtEl>
                                          <p:spTgt spid="2279"/>
                                        </p:tgtEl>
                                        <p:attrNameLst>
                                          <p:attrName>style.visibility</p:attrName>
                                        </p:attrNameLst>
                                      </p:cBhvr>
                                      <p:to>
                                        <p:strVal val="visible"/>
                                      </p:to>
                                    </p:set>
                                    <p:anim calcmode="lin" valueType="num">
                                      <p:cBhvr additive="base">
                                        <p:cTn id="55" dur="500" fill="hold"/>
                                        <p:tgtEl>
                                          <p:spTgt spid="2279"/>
                                        </p:tgtEl>
                                        <p:attrNameLst>
                                          <p:attrName>ppt_x</p:attrName>
                                        </p:attrNameLst>
                                      </p:cBhvr>
                                      <p:tavLst>
                                        <p:tav tm="0">
                                          <p:val>
                                            <p:strVal val="#ppt_x"/>
                                          </p:val>
                                        </p:tav>
                                        <p:tav tm="100000">
                                          <p:val>
                                            <p:strVal val="#ppt_x"/>
                                          </p:val>
                                        </p:tav>
                                      </p:tavLst>
                                    </p:anim>
                                    <p:anim calcmode="lin" valueType="num">
                                      <p:cBhvr additive="base">
                                        <p:cTn id="56" dur="500" fill="hold"/>
                                        <p:tgtEl>
                                          <p:spTgt spid="2279"/>
                                        </p:tgtEl>
                                        <p:attrNameLst>
                                          <p:attrName>ppt_y</p:attrName>
                                        </p:attrNameLst>
                                      </p:cBhvr>
                                      <p:tavLst>
                                        <p:tav tm="0">
                                          <p:val>
                                            <p:strVal val="1+#ppt_h/2"/>
                                          </p:val>
                                        </p:tav>
                                        <p:tav tm="100000">
                                          <p:val>
                                            <p:strVal val="#ppt_y"/>
                                          </p:val>
                                        </p:tav>
                                      </p:tavLst>
                                    </p:anim>
                                  </p:childTnLst>
                                </p:cTn>
                              </p:par>
                              <p:par>
                                <p:cTn id="57" presetID="2" presetClass="entr" presetSubtype="4" accel="50000" decel="50000" fill="hold" grpId="0" nodeType="withEffect">
                                  <p:stCondLst>
                                    <p:cond delay="500"/>
                                  </p:stCondLst>
                                  <p:childTnLst>
                                    <p:set>
                                      <p:cBhvr>
                                        <p:cTn id="58" dur="1" fill="hold">
                                          <p:stCondLst>
                                            <p:cond delay="0"/>
                                          </p:stCondLst>
                                        </p:cTn>
                                        <p:tgtEl>
                                          <p:spTgt spid="2280"/>
                                        </p:tgtEl>
                                        <p:attrNameLst>
                                          <p:attrName>style.visibility</p:attrName>
                                        </p:attrNameLst>
                                      </p:cBhvr>
                                      <p:to>
                                        <p:strVal val="visible"/>
                                      </p:to>
                                    </p:set>
                                    <p:anim calcmode="lin" valueType="num">
                                      <p:cBhvr additive="base">
                                        <p:cTn id="59" dur="500" fill="hold"/>
                                        <p:tgtEl>
                                          <p:spTgt spid="2280"/>
                                        </p:tgtEl>
                                        <p:attrNameLst>
                                          <p:attrName>ppt_x</p:attrName>
                                        </p:attrNameLst>
                                      </p:cBhvr>
                                      <p:tavLst>
                                        <p:tav tm="0">
                                          <p:val>
                                            <p:strVal val="#ppt_x"/>
                                          </p:val>
                                        </p:tav>
                                        <p:tav tm="100000">
                                          <p:val>
                                            <p:strVal val="#ppt_x"/>
                                          </p:val>
                                        </p:tav>
                                      </p:tavLst>
                                    </p:anim>
                                    <p:anim calcmode="lin" valueType="num">
                                      <p:cBhvr additive="base">
                                        <p:cTn id="60" dur="500" fill="hold"/>
                                        <p:tgtEl>
                                          <p:spTgt spid="2280"/>
                                        </p:tgtEl>
                                        <p:attrNameLst>
                                          <p:attrName>ppt_y</p:attrName>
                                        </p:attrNameLst>
                                      </p:cBhvr>
                                      <p:tavLst>
                                        <p:tav tm="0">
                                          <p:val>
                                            <p:strVal val="1+#ppt_h/2"/>
                                          </p:val>
                                        </p:tav>
                                        <p:tav tm="100000">
                                          <p:val>
                                            <p:strVal val="#ppt_y"/>
                                          </p:val>
                                        </p:tav>
                                      </p:tavLst>
                                    </p:anim>
                                  </p:childTnLst>
                                </p:cTn>
                              </p:par>
                              <p:par>
                                <p:cTn id="61" presetID="2" presetClass="entr" presetSubtype="4" accel="50000" decel="50000" fill="hold" grpId="0" nodeType="withEffect">
                                  <p:stCondLst>
                                    <p:cond delay="500"/>
                                  </p:stCondLst>
                                  <p:childTnLst>
                                    <p:set>
                                      <p:cBhvr>
                                        <p:cTn id="62" dur="1" fill="hold">
                                          <p:stCondLst>
                                            <p:cond delay="0"/>
                                          </p:stCondLst>
                                        </p:cTn>
                                        <p:tgtEl>
                                          <p:spTgt spid="2281"/>
                                        </p:tgtEl>
                                        <p:attrNameLst>
                                          <p:attrName>style.visibility</p:attrName>
                                        </p:attrNameLst>
                                      </p:cBhvr>
                                      <p:to>
                                        <p:strVal val="visible"/>
                                      </p:to>
                                    </p:set>
                                    <p:anim calcmode="lin" valueType="num">
                                      <p:cBhvr additive="base">
                                        <p:cTn id="63" dur="500" fill="hold"/>
                                        <p:tgtEl>
                                          <p:spTgt spid="2281"/>
                                        </p:tgtEl>
                                        <p:attrNameLst>
                                          <p:attrName>ppt_x</p:attrName>
                                        </p:attrNameLst>
                                      </p:cBhvr>
                                      <p:tavLst>
                                        <p:tav tm="0">
                                          <p:val>
                                            <p:strVal val="#ppt_x"/>
                                          </p:val>
                                        </p:tav>
                                        <p:tav tm="100000">
                                          <p:val>
                                            <p:strVal val="#ppt_x"/>
                                          </p:val>
                                        </p:tav>
                                      </p:tavLst>
                                    </p:anim>
                                    <p:anim calcmode="lin" valueType="num">
                                      <p:cBhvr additive="base">
                                        <p:cTn id="64" dur="500" fill="hold"/>
                                        <p:tgtEl>
                                          <p:spTgt spid="2281"/>
                                        </p:tgtEl>
                                        <p:attrNameLst>
                                          <p:attrName>ppt_y</p:attrName>
                                        </p:attrNameLst>
                                      </p:cBhvr>
                                      <p:tavLst>
                                        <p:tav tm="0">
                                          <p:val>
                                            <p:strVal val="1+#ppt_h/2"/>
                                          </p:val>
                                        </p:tav>
                                        <p:tav tm="100000">
                                          <p:val>
                                            <p:strVal val="#ppt_y"/>
                                          </p:val>
                                        </p:tav>
                                      </p:tavLst>
                                    </p:anim>
                                  </p:childTnLst>
                                </p:cTn>
                              </p:par>
                              <p:par>
                                <p:cTn id="65" presetID="2" presetClass="entr" presetSubtype="4" accel="50000" decel="50000" fill="hold" grpId="0" nodeType="withEffect">
                                  <p:stCondLst>
                                    <p:cond delay="500"/>
                                  </p:stCondLst>
                                  <p:childTnLst>
                                    <p:set>
                                      <p:cBhvr>
                                        <p:cTn id="66" dur="1" fill="hold">
                                          <p:stCondLst>
                                            <p:cond delay="0"/>
                                          </p:stCondLst>
                                        </p:cTn>
                                        <p:tgtEl>
                                          <p:spTgt spid="2282"/>
                                        </p:tgtEl>
                                        <p:attrNameLst>
                                          <p:attrName>style.visibility</p:attrName>
                                        </p:attrNameLst>
                                      </p:cBhvr>
                                      <p:to>
                                        <p:strVal val="visible"/>
                                      </p:to>
                                    </p:set>
                                    <p:anim calcmode="lin" valueType="num">
                                      <p:cBhvr additive="base">
                                        <p:cTn id="67" dur="500" fill="hold"/>
                                        <p:tgtEl>
                                          <p:spTgt spid="2282"/>
                                        </p:tgtEl>
                                        <p:attrNameLst>
                                          <p:attrName>ppt_x</p:attrName>
                                        </p:attrNameLst>
                                      </p:cBhvr>
                                      <p:tavLst>
                                        <p:tav tm="0">
                                          <p:val>
                                            <p:strVal val="#ppt_x"/>
                                          </p:val>
                                        </p:tav>
                                        <p:tav tm="100000">
                                          <p:val>
                                            <p:strVal val="#ppt_x"/>
                                          </p:val>
                                        </p:tav>
                                      </p:tavLst>
                                    </p:anim>
                                    <p:anim calcmode="lin" valueType="num">
                                      <p:cBhvr additive="base">
                                        <p:cTn id="68" dur="500" fill="hold"/>
                                        <p:tgtEl>
                                          <p:spTgt spid="2282"/>
                                        </p:tgtEl>
                                        <p:attrNameLst>
                                          <p:attrName>ppt_y</p:attrName>
                                        </p:attrNameLst>
                                      </p:cBhvr>
                                      <p:tavLst>
                                        <p:tav tm="0">
                                          <p:val>
                                            <p:strVal val="1+#ppt_h/2"/>
                                          </p:val>
                                        </p:tav>
                                        <p:tav tm="100000">
                                          <p:val>
                                            <p:strVal val="#ppt_y"/>
                                          </p:val>
                                        </p:tav>
                                      </p:tavLst>
                                    </p:anim>
                                  </p:childTnLst>
                                </p:cTn>
                              </p:par>
                              <p:par>
                                <p:cTn id="69" presetID="2" presetClass="entr" presetSubtype="4" accel="50000" decel="50000" fill="hold" grpId="0" nodeType="withEffect">
                                  <p:stCondLst>
                                    <p:cond delay="500"/>
                                  </p:stCondLst>
                                  <p:childTnLst>
                                    <p:set>
                                      <p:cBhvr>
                                        <p:cTn id="70" dur="1" fill="hold">
                                          <p:stCondLst>
                                            <p:cond delay="0"/>
                                          </p:stCondLst>
                                        </p:cTn>
                                        <p:tgtEl>
                                          <p:spTgt spid="2283"/>
                                        </p:tgtEl>
                                        <p:attrNameLst>
                                          <p:attrName>style.visibility</p:attrName>
                                        </p:attrNameLst>
                                      </p:cBhvr>
                                      <p:to>
                                        <p:strVal val="visible"/>
                                      </p:to>
                                    </p:set>
                                    <p:anim calcmode="lin" valueType="num">
                                      <p:cBhvr additive="base">
                                        <p:cTn id="71" dur="500" fill="hold"/>
                                        <p:tgtEl>
                                          <p:spTgt spid="2283"/>
                                        </p:tgtEl>
                                        <p:attrNameLst>
                                          <p:attrName>ppt_x</p:attrName>
                                        </p:attrNameLst>
                                      </p:cBhvr>
                                      <p:tavLst>
                                        <p:tav tm="0">
                                          <p:val>
                                            <p:strVal val="#ppt_x"/>
                                          </p:val>
                                        </p:tav>
                                        <p:tav tm="100000">
                                          <p:val>
                                            <p:strVal val="#ppt_x"/>
                                          </p:val>
                                        </p:tav>
                                      </p:tavLst>
                                    </p:anim>
                                    <p:anim calcmode="lin" valueType="num">
                                      <p:cBhvr additive="base">
                                        <p:cTn id="72" dur="500" fill="hold"/>
                                        <p:tgtEl>
                                          <p:spTgt spid="2283"/>
                                        </p:tgtEl>
                                        <p:attrNameLst>
                                          <p:attrName>ppt_y</p:attrName>
                                        </p:attrNameLst>
                                      </p:cBhvr>
                                      <p:tavLst>
                                        <p:tav tm="0">
                                          <p:val>
                                            <p:strVal val="1+#ppt_h/2"/>
                                          </p:val>
                                        </p:tav>
                                        <p:tav tm="100000">
                                          <p:val>
                                            <p:strVal val="#ppt_y"/>
                                          </p:val>
                                        </p:tav>
                                      </p:tavLst>
                                    </p:anim>
                                  </p:childTnLst>
                                </p:cTn>
                              </p:par>
                              <p:par>
                                <p:cTn id="73" presetID="2" presetClass="entr" presetSubtype="4" accel="50000" decel="50000" fill="hold" grpId="0" nodeType="withEffect">
                                  <p:stCondLst>
                                    <p:cond delay="500"/>
                                  </p:stCondLst>
                                  <p:childTnLst>
                                    <p:set>
                                      <p:cBhvr>
                                        <p:cTn id="74" dur="1" fill="hold">
                                          <p:stCondLst>
                                            <p:cond delay="0"/>
                                          </p:stCondLst>
                                        </p:cTn>
                                        <p:tgtEl>
                                          <p:spTgt spid="2284"/>
                                        </p:tgtEl>
                                        <p:attrNameLst>
                                          <p:attrName>style.visibility</p:attrName>
                                        </p:attrNameLst>
                                      </p:cBhvr>
                                      <p:to>
                                        <p:strVal val="visible"/>
                                      </p:to>
                                    </p:set>
                                    <p:anim calcmode="lin" valueType="num">
                                      <p:cBhvr additive="base">
                                        <p:cTn id="75" dur="500" fill="hold"/>
                                        <p:tgtEl>
                                          <p:spTgt spid="2284"/>
                                        </p:tgtEl>
                                        <p:attrNameLst>
                                          <p:attrName>ppt_x</p:attrName>
                                        </p:attrNameLst>
                                      </p:cBhvr>
                                      <p:tavLst>
                                        <p:tav tm="0">
                                          <p:val>
                                            <p:strVal val="#ppt_x"/>
                                          </p:val>
                                        </p:tav>
                                        <p:tav tm="100000">
                                          <p:val>
                                            <p:strVal val="#ppt_x"/>
                                          </p:val>
                                        </p:tav>
                                      </p:tavLst>
                                    </p:anim>
                                    <p:anim calcmode="lin" valueType="num">
                                      <p:cBhvr additive="base">
                                        <p:cTn id="76" dur="500" fill="hold"/>
                                        <p:tgtEl>
                                          <p:spTgt spid="2284"/>
                                        </p:tgtEl>
                                        <p:attrNameLst>
                                          <p:attrName>ppt_y</p:attrName>
                                        </p:attrNameLst>
                                      </p:cBhvr>
                                      <p:tavLst>
                                        <p:tav tm="0">
                                          <p:val>
                                            <p:strVal val="1+#ppt_h/2"/>
                                          </p:val>
                                        </p:tav>
                                        <p:tav tm="100000">
                                          <p:val>
                                            <p:strVal val="#ppt_y"/>
                                          </p:val>
                                        </p:tav>
                                      </p:tavLst>
                                    </p:anim>
                                  </p:childTnLst>
                                </p:cTn>
                              </p:par>
                              <p:par>
                                <p:cTn id="77" presetID="2" presetClass="entr" presetSubtype="4" accel="50000" decel="50000" fill="hold" grpId="0" nodeType="withEffect">
                                  <p:stCondLst>
                                    <p:cond delay="500"/>
                                  </p:stCondLst>
                                  <p:childTnLst>
                                    <p:set>
                                      <p:cBhvr>
                                        <p:cTn id="78" dur="1" fill="hold">
                                          <p:stCondLst>
                                            <p:cond delay="0"/>
                                          </p:stCondLst>
                                        </p:cTn>
                                        <p:tgtEl>
                                          <p:spTgt spid="2285"/>
                                        </p:tgtEl>
                                        <p:attrNameLst>
                                          <p:attrName>style.visibility</p:attrName>
                                        </p:attrNameLst>
                                      </p:cBhvr>
                                      <p:to>
                                        <p:strVal val="visible"/>
                                      </p:to>
                                    </p:set>
                                    <p:anim calcmode="lin" valueType="num">
                                      <p:cBhvr additive="base">
                                        <p:cTn id="79" dur="500" fill="hold"/>
                                        <p:tgtEl>
                                          <p:spTgt spid="2285"/>
                                        </p:tgtEl>
                                        <p:attrNameLst>
                                          <p:attrName>ppt_x</p:attrName>
                                        </p:attrNameLst>
                                      </p:cBhvr>
                                      <p:tavLst>
                                        <p:tav tm="0">
                                          <p:val>
                                            <p:strVal val="#ppt_x"/>
                                          </p:val>
                                        </p:tav>
                                        <p:tav tm="100000">
                                          <p:val>
                                            <p:strVal val="#ppt_x"/>
                                          </p:val>
                                        </p:tav>
                                      </p:tavLst>
                                    </p:anim>
                                    <p:anim calcmode="lin" valueType="num">
                                      <p:cBhvr additive="base">
                                        <p:cTn id="80" dur="500" fill="hold"/>
                                        <p:tgtEl>
                                          <p:spTgt spid="2285"/>
                                        </p:tgtEl>
                                        <p:attrNameLst>
                                          <p:attrName>ppt_y</p:attrName>
                                        </p:attrNameLst>
                                      </p:cBhvr>
                                      <p:tavLst>
                                        <p:tav tm="0">
                                          <p:val>
                                            <p:strVal val="1+#ppt_h/2"/>
                                          </p:val>
                                        </p:tav>
                                        <p:tav tm="100000">
                                          <p:val>
                                            <p:strVal val="#ppt_y"/>
                                          </p:val>
                                        </p:tav>
                                      </p:tavLst>
                                    </p:anim>
                                  </p:childTnLst>
                                </p:cTn>
                              </p:par>
                              <p:par>
                                <p:cTn id="81" presetID="2" presetClass="entr" presetSubtype="4" accel="50000" decel="50000" fill="hold" grpId="0" nodeType="withEffect">
                                  <p:stCondLst>
                                    <p:cond delay="500"/>
                                  </p:stCondLst>
                                  <p:childTnLst>
                                    <p:set>
                                      <p:cBhvr>
                                        <p:cTn id="82" dur="1" fill="hold">
                                          <p:stCondLst>
                                            <p:cond delay="0"/>
                                          </p:stCondLst>
                                        </p:cTn>
                                        <p:tgtEl>
                                          <p:spTgt spid="2286"/>
                                        </p:tgtEl>
                                        <p:attrNameLst>
                                          <p:attrName>style.visibility</p:attrName>
                                        </p:attrNameLst>
                                      </p:cBhvr>
                                      <p:to>
                                        <p:strVal val="visible"/>
                                      </p:to>
                                    </p:set>
                                    <p:anim calcmode="lin" valueType="num">
                                      <p:cBhvr additive="base">
                                        <p:cTn id="83" dur="500" fill="hold"/>
                                        <p:tgtEl>
                                          <p:spTgt spid="2286"/>
                                        </p:tgtEl>
                                        <p:attrNameLst>
                                          <p:attrName>ppt_x</p:attrName>
                                        </p:attrNameLst>
                                      </p:cBhvr>
                                      <p:tavLst>
                                        <p:tav tm="0">
                                          <p:val>
                                            <p:strVal val="#ppt_x"/>
                                          </p:val>
                                        </p:tav>
                                        <p:tav tm="100000">
                                          <p:val>
                                            <p:strVal val="#ppt_x"/>
                                          </p:val>
                                        </p:tav>
                                      </p:tavLst>
                                    </p:anim>
                                    <p:anim calcmode="lin" valueType="num">
                                      <p:cBhvr additive="base">
                                        <p:cTn id="84" dur="500" fill="hold"/>
                                        <p:tgtEl>
                                          <p:spTgt spid="2286"/>
                                        </p:tgtEl>
                                        <p:attrNameLst>
                                          <p:attrName>ppt_y</p:attrName>
                                        </p:attrNameLst>
                                      </p:cBhvr>
                                      <p:tavLst>
                                        <p:tav tm="0">
                                          <p:val>
                                            <p:strVal val="1+#ppt_h/2"/>
                                          </p:val>
                                        </p:tav>
                                        <p:tav tm="100000">
                                          <p:val>
                                            <p:strVal val="#ppt_y"/>
                                          </p:val>
                                        </p:tav>
                                      </p:tavLst>
                                    </p:anim>
                                  </p:childTnLst>
                                </p:cTn>
                              </p:par>
                              <p:par>
                                <p:cTn id="85" presetID="2" presetClass="entr" presetSubtype="4" accel="50000" decel="50000" fill="hold" grpId="0" nodeType="withEffect">
                                  <p:stCondLst>
                                    <p:cond delay="500"/>
                                  </p:stCondLst>
                                  <p:childTnLst>
                                    <p:set>
                                      <p:cBhvr>
                                        <p:cTn id="86" dur="1" fill="hold">
                                          <p:stCondLst>
                                            <p:cond delay="0"/>
                                          </p:stCondLst>
                                        </p:cTn>
                                        <p:tgtEl>
                                          <p:spTgt spid="2288"/>
                                        </p:tgtEl>
                                        <p:attrNameLst>
                                          <p:attrName>style.visibility</p:attrName>
                                        </p:attrNameLst>
                                      </p:cBhvr>
                                      <p:to>
                                        <p:strVal val="visible"/>
                                      </p:to>
                                    </p:set>
                                    <p:anim calcmode="lin" valueType="num">
                                      <p:cBhvr additive="base">
                                        <p:cTn id="87" dur="500" fill="hold"/>
                                        <p:tgtEl>
                                          <p:spTgt spid="2288"/>
                                        </p:tgtEl>
                                        <p:attrNameLst>
                                          <p:attrName>ppt_x</p:attrName>
                                        </p:attrNameLst>
                                      </p:cBhvr>
                                      <p:tavLst>
                                        <p:tav tm="0">
                                          <p:val>
                                            <p:strVal val="#ppt_x"/>
                                          </p:val>
                                        </p:tav>
                                        <p:tav tm="100000">
                                          <p:val>
                                            <p:strVal val="#ppt_x"/>
                                          </p:val>
                                        </p:tav>
                                      </p:tavLst>
                                    </p:anim>
                                    <p:anim calcmode="lin" valueType="num">
                                      <p:cBhvr additive="base">
                                        <p:cTn id="88" dur="500" fill="hold"/>
                                        <p:tgtEl>
                                          <p:spTgt spid="2288"/>
                                        </p:tgtEl>
                                        <p:attrNameLst>
                                          <p:attrName>ppt_y</p:attrName>
                                        </p:attrNameLst>
                                      </p:cBhvr>
                                      <p:tavLst>
                                        <p:tav tm="0">
                                          <p:val>
                                            <p:strVal val="1+#ppt_h/2"/>
                                          </p:val>
                                        </p:tav>
                                        <p:tav tm="100000">
                                          <p:val>
                                            <p:strVal val="#ppt_y"/>
                                          </p:val>
                                        </p:tav>
                                      </p:tavLst>
                                    </p:anim>
                                  </p:childTnLst>
                                </p:cTn>
                              </p:par>
                              <p:par>
                                <p:cTn id="89" presetID="2" presetClass="entr" presetSubtype="4" accel="50000" decel="50000" fill="hold" grpId="0" nodeType="withEffect">
                                  <p:stCondLst>
                                    <p:cond delay="500"/>
                                  </p:stCondLst>
                                  <p:childTnLst>
                                    <p:set>
                                      <p:cBhvr>
                                        <p:cTn id="90" dur="1" fill="hold">
                                          <p:stCondLst>
                                            <p:cond delay="0"/>
                                          </p:stCondLst>
                                        </p:cTn>
                                        <p:tgtEl>
                                          <p:spTgt spid="2289"/>
                                        </p:tgtEl>
                                        <p:attrNameLst>
                                          <p:attrName>style.visibility</p:attrName>
                                        </p:attrNameLst>
                                      </p:cBhvr>
                                      <p:to>
                                        <p:strVal val="visible"/>
                                      </p:to>
                                    </p:set>
                                    <p:anim calcmode="lin" valueType="num">
                                      <p:cBhvr additive="base">
                                        <p:cTn id="91" dur="500" fill="hold"/>
                                        <p:tgtEl>
                                          <p:spTgt spid="2289"/>
                                        </p:tgtEl>
                                        <p:attrNameLst>
                                          <p:attrName>ppt_x</p:attrName>
                                        </p:attrNameLst>
                                      </p:cBhvr>
                                      <p:tavLst>
                                        <p:tav tm="0">
                                          <p:val>
                                            <p:strVal val="#ppt_x"/>
                                          </p:val>
                                        </p:tav>
                                        <p:tav tm="100000">
                                          <p:val>
                                            <p:strVal val="#ppt_x"/>
                                          </p:val>
                                        </p:tav>
                                      </p:tavLst>
                                    </p:anim>
                                    <p:anim calcmode="lin" valueType="num">
                                      <p:cBhvr additive="base">
                                        <p:cTn id="92" dur="500" fill="hold"/>
                                        <p:tgtEl>
                                          <p:spTgt spid="2289"/>
                                        </p:tgtEl>
                                        <p:attrNameLst>
                                          <p:attrName>ppt_y</p:attrName>
                                        </p:attrNameLst>
                                      </p:cBhvr>
                                      <p:tavLst>
                                        <p:tav tm="0">
                                          <p:val>
                                            <p:strVal val="1+#ppt_h/2"/>
                                          </p:val>
                                        </p:tav>
                                        <p:tav tm="100000">
                                          <p:val>
                                            <p:strVal val="#ppt_y"/>
                                          </p:val>
                                        </p:tav>
                                      </p:tavLst>
                                    </p:anim>
                                  </p:childTnLst>
                                </p:cTn>
                              </p:par>
                              <p:par>
                                <p:cTn id="93" presetID="2" presetClass="entr" presetSubtype="4" accel="50000" decel="50000" fill="hold" grpId="0" nodeType="withEffect">
                                  <p:stCondLst>
                                    <p:cond delay="500"/>
                                  </p:stCondLst>
                                  <p:childTnLst>
                                    <p:set>
                                      <p:cBhvr>
                                        <p:cTn id="94" dur="1" fill="hold">
                                          <p:stCondLst>
                                            <p:cond delay="0"/>
                                          </p:stCondLst>
                                        </p:cTn>
                                        <p:tgtEl>
                                          <p:spTgt spid="2290"/>
                                        </p:tgtEl>
                                        <p:attrNameLst>
                                          <p:attrName>style.visibility</p:attrName>
                                        </p:attrNameLst>
                                      </p:cBhvr>
                                      <p:to>
                                        <p:strVal val="visible"/>
                                      </p:to>
                                    </p:set>
                                    <p:anim calcmode="lin" valueType="num">
                                      <p:cBhvr additive="base">
                                        <p:cTn id="95" dur="500" fill="hold"/>
                                        <p:tgtEl>
                                          <p:spTgt spid="2290"/>
                                        </p:tgtEl>
                                        <p:attrNameLst>
                                          <p:attrName>ppt_x</p:attrName>
                                        </p:attrNameLst>
                                      </p:cBhvr>
                                      <p:tavLst>
                                        <p:tav tm="0">
                                          <p:val>
                                            <p:strVal val="#ppt_x"/>
                                          </p:val>
                                        </p:tav>
                                        <p:tav tm="100000">
                                          <p:val>
                                            <p:strVal val="#ppt_x"/>
                                          </p:val>
                                        </p:tav>
                                      </p:tavLst>
                                    </p:anim>
                                    <p:anim calcmode="lin" valueType="num">
                                      <p:cBhvr additive="base">
                                        <p:cTn id="96" dur="500" fill="hold"/>
                                        <p:tgtEl>
                                          <p:spTgt spid="2290"/>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6" presetClass="emph" presetSubtype="0" fill="remove" grpId="1" nodeType="clickEffect">
                                  <p:stCondLst>
                                    <p:cond delay="0"/>
                                  </p:stCondLst>
                                  <p:childTnLst>
                                    <p:animEffect transition="out" filter="fade">
                                      <p:cBhvr>
                                        <p:cTn id="100" dur="2000" tmFilter="0, 0; .2, .5; .8, .5; 1, 0"/>
                                        <p:tgtEl>
                                          <p:spTgt spid="2290"/>
                                        </p:tgtEl>
                                      </p:cBhvr>
                                    </p:animEffect>
                                    <p:animScale>
                                      <p:cBhvr>
                                        <p:cTn id="101" dur="1000" autoRev="1" fill="hold"/>
                                        <p:tgtEl>
                                          <p:spTgt spid="2290"/>
                                        </p:tgtEl>
                                      </p:cBhvr>
                                      <p:by x="105000" y="105000"/>
                                    </p:animScale>
                                  </p:childTnLst>
                                </p:cTn>
                              </p:par>
                            </p:childTnLst>
                          </p:cTn>
                        </p:par>
                      </p:childTnLst>
                    </p:cTn>
                  </p:par>
                  <p:par>
                    <p:cTn id="102" fill="hold">
                      <p:stCondLst>
                        <p:cond delay="indefinite"/>
                      </p:stCondLst>
                      <p:childTnLst>
                        <p:par>
                          <p:cTn id="103" fill="hold">
                            <p:stCondLst>
                              <p:cond delay="0"/>
                            </p:stCondLst>
                            <p:childTnLst>
                              <p:par>
                                <p:cTn id="104" presetID="26" presetClass="emph" presetSubtype="0" fill="remove" grpId="1" nodeType="clickEffect">
                                  <p:stCondLst>
                                    <p:cond delay="0"/>
                                  </p:stCondLst>
                                  <p:childTnLst>
                                    <p:animEffect transition="out" filter="fade">
                                      <p:cBhvr>
                                        <p:cTn id="105" dur="2000" tmFilter="0, 0; .2, .5; .8, .5; 1, 0"/>
                                        <p:tgtEl>
                                          <p:spTgt spid="2280"/>
                                        </p:tgtEl>
                                      </p:cBhvr>
                                    </p:animEffect>
                                    <p:animScale>
                                      <p:cBhvr>
                                        <p:cTn id="106" dur="1000" autoRev="1" fill="hold"/>
                                        <p:tgtEl>
                                          <p:spTgt spid="2280"/>
                                        </p:tgtEl>
                                      </p:cBhvr>
                                      <p:by x="105000" y="105000"/>
                                    </p:animScale>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2305">
                                            <p:txEl>
                                              <p:pRg st="3" end="3"/>
                                            </p:txEl>
                                          </p:spTgt>
                                        </p:tgtEl>
                                        <p:attrNameLst>
                                          <p:attrName>style.visibility</p:attrName>
                                        </p:attrNameLst>
                                      </p:cBhvr>
                                      <p:to>
                                        <p:strVal val="visible"/>
                                      </p:to>
                                    </p:set>
                                    <p:animEffect transition="in" filter="wipe(left)">
                                      <p:cBhvr>
                                        <p:cTn id="111" dur="500"/>
                                        <p:tgtEl>
                                          <p:spTgt spid="2305">
                                            <p:txEl>
                                              <p:pRg st="3" end="3"/>
                                            </p:txEl>
                                          </p:spTgt>
                                        </p:tgtEl>
                                      </p:cBhvr>
                                    </p:animEffect>
                                  </p:childTnLst>
                                </p:cTn>
                              </p:par>
                            </p:childTnLst>
                          </p:cTn>
                        </p:par>
                        <p:par>
                          <p:cTn id="112" fill="hold">
                            <p:stCondLst>
                              <p:cond delay="500"/>
                            </p:stCondLst>
                            <p:childTnLst>
                              <p:par>
                                <p:cTn id="113" presetID="22" presetClass="entr" presetSubtype="8" fill="hold" nodeType="afterEffect">
                                  <p:stCondLst>
                                    <p:cond delay="500"/>
                                  </p:stCondLst>
                                  <p:childTnLst>
                                    <p:set>
                                      <p:cBhvr>
                                        <p:cTn id="114" dur="1" fill="hold">
                                          <p:stCondLst>
                                            <p:cond delay="0"/>
                                          </p:stCondLst>
                                        </p:cTn>
                                        <p:tgtEl>
                                          <p:spTgt spid="2305">
                                            <p:txEl>
                                              <p:pRg st="4" end="4"/>
                                            </p:txEl>
                                          </p:spTgt>
                                        </p:tgtEl>
                                        <p:attrNameLst>
                                          <p:attrName>style.visibility</p:attrName>
                                        </p:attrNameLst>
                                      </p:cBhvr>
                                      <p:to>
                                        <p:strVal val="visible"/>
                                      </p:to>
                                    </p:set>
                                    <p:animEffect transition="in" filter="wipe(left)">
                                      <p:cBhvr>
                                        <p:cTn id="115" dur="500"/>
                                        <p:tgtEl>
                                          <p:spTgt spid="2305">
                                            <p:txEl>
                                              <p:pRg st="4" end="4"/>
                                            </p:txEl>
                                          </p:spTgt>
                                        </p:tgtEl>
                                      </p:cBhvr>
                                    </p:animEffect>
                                  </p:childTnLst>
                                </p:cTn>
                              </p:par>
                            </p:childTnLst>
                          </p:cTn>
                        </p:par>
                      </p:childTnLst>
                    </p:cTn>
                  </p:par>
                  <p:par>
                    <p:cTn id="116" fill="hold">
                      <p:stCondLst>
                        <p:cond delay="indefinite"/>
                      </p:stCondLst>
                      <p:childTnLst>
                        <p:par>
                          <p:cTn id="117" fill="hold">
                            <p:stCondLst>
                              <p:cond delay="0"/>
                            </p:stCondLst>
                            <p:childTnLst>
                              <p:par>
                                <p:cTn id="118" presetID="59" presetClass="path" presetSubtype="0" accel="50000" decel="50000" fill="hold" grpId="1" nodeType="clickEffect">
                                  <p:stCondLst>
                                    <p:cond delay="0"/>
                                  </p:stCondLst>
                                  <p:childTnLst>
                                    <p:animMotion origin="layout" path="M 0.02916 0.01111 C 0.02916 -0.02338 0.03889 -0.04954 0.05069 -0.04954 C 0.06302 -0.04954 0.07291 -0.02338 0.07291 0.01111 C 0.07291 0.0456 0.08264 0.07199 0.09496 0.07199 C 0.10677 0.07199 0.11666 0.0456 0.11666 0.01111 " pathEditMode="relative" rAng="0" ptsTypes="fffff">
                                      <p:cBhvr>
                                        <p:cTn id="119" dur="2000" fill="hold"/>
                                        <p:tgtEl>
                                          <p:spTgt spid="2276"/>
                                        </p:tgtEl>
                                        <p:attrNameLst>
                                          <p:attrName>ppt_x</p:attrName>
                                          <p:attrName>ppt_y</p:attrName>
                                        </p:attrNameLst>
                                      </p:cBhvr>
                                      <p:rCtr x="44" y="0"/>
                                    </p:animMotion>
                                  </p:childTnLst>
                                </p:cTn>
                              </p:par>
                              <p:par>
                                <p:cTn id="120" presetID="59" presetClass="path" presetSubtype="0" accel="50000" decel="50000" fill="hold" grpId="1" nodeType="withEffect">
                                  <p:stCondLst>
                                    <p:cond delay="0"/>
                                  </p:stCondLst>
                                  <p:childTnLst>
                                    <p:animMotion origin="layout" path="M 0.02917 0.01666 C 0.02917 -0.0301 0.05382 -0.06598 0.08386 -0.06598 C 0.11476 -0.06598 0.13959 -0.0301 0.13959 0.01666 C 0.13959 0.06342 0.16424 0.0993 0.19514 0.0993 C 0.22518 0.0993 0.25 0.06342 0.25 0.01666 " pathEditMode="relative" rAng="0" ptsTypes="fffff">
                                      <p:cBhvr>
                                        <p:cTn id="121" dur="2000" fill="hold"/>
                                        <p:tgtEl>
                                          <p:spTgt spid="2277"/>
                                        </p:tgtEl>
                                        <p:attrNameLst>
                                          <p:attrName>ppt_x</p:attrName>
                                          <p:attrName>ppt_y</p:attrName>
                                        </p:attrNameLst>
                                      </p:cBhvr>
                                      <p:rCtr x="110" y="0"/>
                                    </p:animMotion>
                                  </p:childTnLst>
                                </p:cTn>
                              </p:par>
                              <p:par>
                                <p:cTn id="122" presetID="59" presetClass="path" presetSubtype="0" accel="50000" decel="50000" fill="hold" grpId="1" nodeType="withEffect">
                                  <p:stCondLst>
                                    <p:cond delay="0"/>
                                  </p:stCondLst>
                                  <p:childTnLst>
                                    <p:animMotion origin="layout" path="M 0.0125 0.05 C 0.0125 0.00926 0.00538 -0.02176 -0.00313 -0.02176 C -0.01181 -0.02176 -0.01875 0.00926 -0.01875 0.05 C -0.01875 0.09074 -0.02587 0.12199 -0.03455 0.12199 C -0.04306 0.12199 -0.05 0.09074 -0.05 0.05 " pathEditMode="relative" rAng="0" ptsTypes="fffff">
                                      <p:cBhvr>
                                        <p:cTn id="123" dur="2000" fill="hold"/>
                                        <p:tgtEl>
                                          <p:spTgt spid="2278"/>
                                        </p:tgtEl>
                                        <p:attrNameLst>
                                          <p:attrName>ppt_x</p:attrName>
                                          <p:attrName>ppt_y</p:attrName>
                                        </p:attrNameLst>
                                      </p:cBhvr>
                                      <p:rCtr x="-31" y="0"/>
                                    </p:animMotion>
                                  </p:childTnLst>
                                </p:cTn>
                              </p:par>
                              <p:par>
                                <p:cTn id="124" presetID="59" presetClass="path" presetSubtype="0" accel="50000" decel="50000" fill="hold" grpId="1" nodeType="withEffect">
                                  <p:stCondLst>
                                    <p:cond delay="0"/>
                                  </p:stCondLst>
                                  <p:childTnLst>
                                    <p:animMotion origin="layout" path="M 0.0125 -0.00555 C 0.0125 -0.05879 0.02309 -0.09953 0.03611 -0.09953 C 0.04965 -0.09953 0.06041 -0.05879 0.06041 -0.00555 C 0.06041 0.04769 0.071 0.08866 0.08455 0.08866 C 0.09757 0.08866 0.10833 0.04769 0.10833 -0.00555 " pathEditMode="relative" rAng="0" ptsTypes="fffff">
                                      <p:cBhvr>
                                        <p:cTn id="125" dur="2000" fill="hold"/>
                                        <p:tgtEl>
                                          <p:spTgt spid="2279"/>
                                        </p:tgtEl>
                                        <p:attrNameLst>
                                          <p:attrName>ppt_x</p:attrName>
                                          <p:attrName>ppt_y</p:attrName>
                                        </p:attrNameLst>
                                      </p:cBhvr>
                                      <p:rCtr x="48" y="0"/>
                                    </p:animMotion>
                                  </p:childTnLst>
                                </p:cTn>
                              </p:par>
                              <p:par>
                                <p:cTn id="126" presetID="59" presetClass="path" presetSubtype="0" accel="50000" decel="50000" fill="hold" grpId="2" nodeType="withEffect">
                                  <p:stCondLst>
                                    <p:cond delay="0"/>
                                  </p:stCondLst>
                                  <p:childTnLst>
                                    <p:animMotion origin="layout" path="M -0.01666 0.01111 C -0.01666 -0.04838 -0.02187 -0.09398 -0.02812 -0.09398 C -0.03455 -0.09398 -0.03958 -0.04838 -0.03958 0.01111 C -0.03958 0.07061 -0.04479 0.11644 -0.05121 0.11644 C -0.05746 0.11644 -0.0625 0.07061 -0.0625 0.01111 " pathEditMode="relative" rAng="0" ptsTypes="fffff">
                                      <p:cBhvr>
                                        <p:cTn id="127" dur="2000" fill="hold"/>
                                        <p:tgtEl>
                                          <p:spTgt spid="2280"/>
                                        </p:tgtEl>
                                        <p:attrNameLst>
                                          <p:attrName>ppt_x</p:attrName>
                                          <p:attrName>ppt_y</p:attrName>
                                        </p:attrNameLst>
                                      </p:cBhvr>
                                      <p:rCtr x="-23" y="0"/>
                                    </p:animMotion>
                                  </p:childTnLst>
                                </p:cTn>
                              </p:par>
                              <p:par>
                                <p:cTn id="128" presetID="59" presetClass="path" presetSubtype="0" accel="50000" decel="50000" fill="hold" grpId="1" nodeType="withEffect">
                                  <p:stCondLst>
                                    <p:cond delay="0"/>
                                  </p:stCondLst>
                                  <p:childTnLst>
                                    <p:animMotion origin="layout" path="M -0.01666 0.01666 C -0.01666 -0.03033 -0.01163 -0.06621 -0.00538 -0.06621 C 0.00105 -0.06621 0.00625 -0.03033 0.00625 0.01666 C 0.00625 0.06365 0.01129 0.09977 0.01771 0.09977 C 0.02396 0.09977 0.02917 0.06365 0.02917 0.01666 " pathEditMode="relative" rAng="0" ptsTypes="fffff">
                                      <p:cBhvr>
                                        <p:cTn id="129" dur="2000" fill="hold"/>
                                        <p:tgtEl>
                                          <p:spTgt spid="2281"/>
                                        </p:tgtEl>
                                        <p:attrNameLst>
                                          <p:attrName>ppt_x</p:attrName>
                                          <p:attrName>ppt_y</p:attrName>
                                        </p:attrNameLst>
                                      </p:cBhvr>
                                      <p:rCtr x="23" y="0"/>
                                    </p:animMotion>
                                  </p:childTnLst>
                                </p:cTn>
                              </p:par>
                              <p:par>
                                <p:cTn id="130" presetID="59" presetClass="path" presetSubtype="0" accel="50000" decel="50000" fill="hold" grpId="1" nodeType="withEffect">
                                  <p:stCondLst>
                                    <p:cond delay="0"/>
                                  </p:stCondLst>
                                  <p:childTnLst>
                                    <p:animMotion origin="layout" path="M 5.55112E-17 -1.48148E-6 C 5.55112E-17 -0.02801 0.00417 -0.04954 0.0092 -0.04954 C 0.01441 -0.04954 0.01875 -0.02801 0.01875 -1.48148E-6 C 0.01875 0.02801 0.02292 0.04977 0.02813 0.04977 C 0.03316 0.04977 0.0375 0.02801 0.0375 -1.48148E-6 " pathEditMode="relative" rAng="0" ptsTypes="fffff">
                                      <p:cBhvr>
                                        <p:cTn id="131" dur="2000" fill="hold"/>
                                        <p:tgtEl>
                                          <p:spTgt spid="2282"/>
                                        </p:tgtEl>
                                        <p:attrNameLst>
                                          <p:attrName>ppt_x</p:attrName>
                                          <p:attrName>ppt_y</p:attrName>
                                        </p:attrNameLst>
                                      </p:cBhvr>
                                      <p:rCtr x="19" y="0"/>
                                    </p:animMotion>
                                  </p:childTnLst>
                                </p:cTn>
                              </p:par>
                              <p:par>
                                <p:cTn id="132" presetID="59" presetClass="path" presetSubtype="0" accel="50000" decel="50000" fill="hold" grpId="1" nodeType="withEffect">
                                  <p:stCondLst>
                                    <p:cond delay="0"/>
                                  </p:stCondLst>
                                  <p:childTnLst>
                                    <p:animMotion origin="layout" path="M 0.00416 0.02777 C 0.00416 0.00902 -0.0066 -0.0051 -0.01962 -0.0051 C -0.03316 -0.0051 -0.04375 0.00902 -0.04375 0.02777 C -0.04375 0.04652 -0.05452 0.06088 -0.06806 0.06088 C -0.08108 0.06088 -0.09167 0.04652 -0.09167 0.02777 " pathEditMode="relative" rAng="0" ptsTypes="fffff">
                                      <p:cBhvr>
                                        <p:cTn id="133" dur="2000" fill="hold"/>
                                        <p:tgtEl>
                                          <p:spTgt spid="2283"/>
                                        </p:tgtEl>
                                        <p:attrNameLst>
                                          <p:attrName>ppt_x</p:attrName>
                                          <p:attrName>ppt_y</p:attrName>
                                        </p:attrNameLst>
                                      </p:cBhvr>
                                      <p:rCtr x="-48" y="0"/>
                                    </p:animMotion>
                                  </p:childTnLst>
                                </p:cTn>
                              </p:par>
                              <p:par>
                                <p:cTn id="134" presetID="59" presetClass="path" presetSubtype="0" accel="50000" decel="50000" fill="hold" grpId="1" nodeType="withEffect">
                                  <p:stCondLst>
                                    <p:cond delay="0"/>
                                  </p:stCondLst>
                                  <p:childTnLst>
                                    <p:animMotion origin="layout" path="M -0.03334 -0.01111 C -0.03334 -0.05486 -0.01997 -0.08843 -0.00348 -0.08843 C 0.01354 -0.08843 0.02708 -0.05486 0.02708 -0.01111 C 0.02708 0.03264 0.04045 0.06643 0.05746 0.06643 C 0.07396 0.06643 0.0875 0.03264 0.0875 -0.01111 " pathEditMode="relative" rAng="0" ptsTypes="fffff">
                                      <p:cBhvr>
                                        <p:cTn id="135" dur="2000" fill="hold"/>
                                        <p:tgtEl>
                                          <p:spTgt spid="2284"/>
                                        </p:tgtEl>
                                        <p:attrNameLst>
                                          <p:attrName>ppt_x</p:attrName>
                                          <p:attrName>ppt_y</p:attrName>
                                        </p:attrNameLst>
                                      </p:cBhvr>
                                      <p:rCtr x="60" y="0"/>
                                    </p:animMotion>
                                  </p:childTnLst>
                                </p:cTn>
                              </p:par>
                              <p:par>
                                <p:cTn id="136" presetID="59" presetClass="path" presetSubtype="0" accel="50000" decel="50000" fill="hold" grpId="1" nodeType="withEffect">
                                  <p:stCondLst>
                                    <p:cond delay="0"/>
                                  </p:stCondLst>
                                  <p:childTnLst>
                                    <p:animMotion origin="layout" path="M 3.33333E-6 0.10023 C 3.33333E-6 -0.00324 -0.00886 -0.08264 -0.01979 -0.08264 C -0.03091 -0.08264 -0.03959 -0.00324 -0.03959 0.10023 C -0.03959 0.2037 -0.04844 0.28333 -0.05955 0.28333 C -0.07049 0.28333 -0.07917 0.2037 -0.07917 0.10023 " pathEditMode="relative" rAng="0" ptsTypes="fffff">
                                      <p:cBhvr>
                                        <p:cTn id="137" dur="2000" fill="hold"/>
                                        <p:tgtEl>
                                          <p:spTgt spid="2285"/>
                                        </p:tgtEl>
                                        <p:attrNameLst>
                                          <p:attrName>ppt_x</p:attrName>
                                          <p:attrName>ppt_y</p:attrName>
                                        </p:attrNameLst>
                                      </p:cBhvr>
                                      <p:rCtr x="-40" y="0"/>
                                    </p:animMotion>
                                  </p:childTnLst>
                                </p:cTn>
                              </p:par>
                              <p:par>
                                <p:cTn id="138" presetID="59" presetClass="path" presetSubtype="0" accel="50000" decel="50000" fill="hold" grpId="1" nodeType="withEffect">
                                  <p:stCondLst>
                                    <p:cond delay="0"/>
                                  </p:stCondLst>
                                  <p:childTnLst>
                                    <p:animMotion origin="layout" path="M -0.00833 0.02222 C -0.00833 0.00671 -0.0033 -0.0051 0.00295 -0.0051 C 0.00938 -0.0051 0.01459 0.00671 0.01459 0.02222 C 0.01459 0.03773 0.01962 0.04977 0.02605 0.04977 C 0.0323 0.04977 0.0375 0.03773 0.0375 0.02222 " pathEditMode="relative" rAng="0" ptsTypes="fffff">
                                      <p:cBhvr>
                                        <p:cTn id="139" dur="2000" fill="hold"/>
                                        <p:tgtEl>
                                          <p:spTgt spid="2286"/>
                                        </p:tgtEl>
                                        <p:attrNameLst>
                                          <p:attrName>ppt_x</p:attrName>
                                          <p:attrName>ppt_y</p:attrName>
                                        </p:attrNameLst>
                                      </p:cBhvr>
                                      <p:rCtr x="23" y="0"/>
                                    </p:animMotion>
                                  </p:childTnLst>
                                </p:cTn>
                              </p:par>
                              <p:par>
                                <p:cTn id="140" presetID="59" presetClass="path" presetSubtype="0" accel="50000" decel="50000" fill="hold" grpId="1" nodeType="withEffect">
                                  <p:stCondLst>
                                    <p:cond delay="0"/>
                                  </p:stCondLst>
                                  <p:childTnLst>
                                    <p:animMotion origin="layout" path="M -0.0125 -0.01111 C -0.0125 -0.07384 -0.00834 -0.12176 -0.0033 -0.12176 C 0.00191 -0.12176 0.00625 -0.07384 0.00625 -0.01111 C 0.00625 0.05162 0.01041 0.09977 0.01562 0.09977 C 0.02066 0.09977 0.025 0.05162 0.025 -0.01111 " pathEditMode="relative" rAng="0" ptsTypes="fffff">
                                      <p:cBhvr>
                                        <p:cTn id="141" dur="2000" fill="hold"/>
                                        <p:tgtEl>
                                          <p:spTgt spid="2288"/>
                                        </p:tgtEl>
                                        <p:attrNameLst>
                                          <p:attrName>ppt_x</p:attrName>
                                          <p:attrName>ppt_y</p:attrName>
                                        </p:attrNameLst>
                                      </p:cBhvr>
                                      <p:rCtr x="19" y="0"/>
                                    </p:animMotion>
                                  </p:childTnLst>
                                </p:cTn>
                              </p:par>
                              <p:par>
                                <p:cTn id="142" presetID="59" presetClass="path" presetSubtype="0" accel="50000" decel="50000" fill="hold" grpId="1" nodeType="withEffect">
                                  <p:stCondLst>
                                    <p:cond delay="0"/>
                                  </p:stCondLst>
                                  <p:childTnLst>
                                    <p:animMotion origin="layout" path="M 0 3.33333E-6 C 0 -0.04676 -0.00521 -0.08264 -0.01146 -0.08264 C -0.01788 -0.08264 -0.02292 -0.04676 -0.02292 3.33333E-6 C -0.02292 0.04676 -0.02812 0.08264 -0.03455 0.08264 C -0.0408 0.08264 -0.04583 0.04676 -0.04583 3.33333E-6 " pathEditMode="relative" rAng="0" ptsTypes="fffff">
                                      <p:cBhvr>
                                        <p:cTn id="143" dur="2000" fill="hold"/>
                                        <p:tgtEl>
                                          <p:spTgt spid="2289"/>
                                        </p:tgtEl>
                                        <p:attrNameLst>
                                          <p:attrName>ppt_x</p:attrName>
                                          <p:attrName>ppt_y</p:attrName>
                                        </p:attrNameLst>
                                      </p:cBhvr>
                                      <p:rCtr x="-23" y="0"/>
                                    </p:animMotion>
                                  </p:childTnLst>
                                </p:cTn>
                              </p:par>
                              <p:par>
                                <p:cTn id="144" presetID="59" presetClass="path" presetSubtype="0" accel="50000" decel="50000" fill="hold" grpId="2" nodeType="withEffect">
                                  <p:stCondLst>
                                    <p:cond delay="0"/>
                                  </p:stCondLst>
                                  <p:childTnLst>
                                    <p:animMotion origin="layout" path="M 0.0125 0.01666 C 0.0125 -0.02084 0.01667 -0.04954 0.0217 -0.04954 C 0.02691 -0.04954 0.03125 -0.02084 0.03125 0.01666 C 0.03125 0.05416 0.03542 0.0831 0.04063 0.0831 C 0.04566 0.0831 0.05 0.05416 0.05 0.01666 " pathEditMode="relative" rAng="0" ptsTypes="fffff">
                                      <p:cBhvr>
                                        <p:cTn id="145" dur="2000" fill="hold"/>
                                        <p:tgtEl>
                                          <p:spTgt spid="2290"/>
                                        </p:tgtEl>
                                        <p:attrNameLst>
                                          <p:attrName>ppt_x</p:attrName>
                                          <p:attrName>ppt_y</p:attrName>
                                        </p:attrNameLst>
                                      </p:cBhvr>
                                      <p:rCtr x="19" y="0"/>
                                    </p:animMotion>
                                  </p:childTnLst>
                                </p:cTn>
                              </p:par>
                            </p:childTnLst>
                          </p:cTn>
                        </p:par>
                      </p:childTnLst>
                    </p:cTn>
                  </p:par>
                  <p:par>
                    <p:cTn id="146" fill="hold">
                      <p:stCondLst>
                        <p:cond delay="indefinite"/>
                      </p:stCondLst>
                      <p:childTnLst>
                        <p:par>
                          <p:cTn id="147" fill="hold">
                            <p:stCondLst>
                              <p:cond delay="0"/>
                            </p:stCondLst>
                            <p:childTnLst>
                              <p:par>
                                <p:cTn id="148" presetID="10" presetClass="entr" presetSubtype="0" fill="hold" grpId="0" nodeType="clickEffect">
                                  <p:stCondLst>
                                    <p:cond delay="0"/>
                                  </p:stCondLst>
                                  <p:childTnLst>
                                    <p:set>
                                      <p:cBhvr>
                                        <p:cTn id="149" dur="1" fill="hold">
                                          <p:stCondLst>
                                            <p:cond delay="0"/>
                                          </p:stCondLst>
                                        </p:cTn>
                                        <p:tgtEl>
                                          <p:spTgt spid="2308"/>
                                        </p:tgtEl>
                                        <p:attrNameLst>
                                          <p:attrName>style.visibility</p:attrName>
                                        </p:attrNameLst>
                                      </p:cBhvr>
                                      <p:to>
                                        <p:strVal val="visible"/>
                                      </p:to>
                                    </p:set>
                                    <p:animEffect transition="in" filter="fade">
                                      <p:cBhvr>
                                        <p:cTn id="150" dur="2000"/>
                                        <p:tgtEl>
                                          <p:spTgt spid="2308"/>
                                        </p:tgtEl>
                                      </p:cBhvr>
                                    </p:animEffect>
                                  </p:childTnLst>
                                </p:cTn>
                              </p:par>
                            </p:childTnLst>
                          </p:cTn>
                        </p:par>
                        <p:par>
                          <p:cTn id="151" fill="hold">
                            <p:stCondLst>
                              <p:cond delay="2000"/>
                            </p:stCondLst>
                            <p:childTnLst>
                              <p:par>
                                <p:cTn id="152" presetID="10" presetClass="entr" presetSubtype="0" fill="hold" grpId="0" nodeType="afterEffect">
                                  <p:stCondLst>
                                    <p:cond delay="0"/>
                                  </p:stCondLst>
                                  <p:childTnLst>
                                    <p:set>
                                      <p:cBhvr>
                                        <p:cTn id="153" dur="1" fill="hold">
                                          <p:stCondLst>
                                            <p:cond delay="0"/>
                                          </p:stCondLst>
                                        </p:cTn>
                                        <p:tgtEl>
                                          <p:spTgt spid="2309"/>
                                        </p:tgtEl>
                                        <p:attrNameLst>
                                          <p:attrName>style.visibility</p:attrName>
                                        </p:attrNameLst>
                                      </p:cBhvr>
                                      <p:to>
                                        <p:strVal val="visible"/>
                                      </p:to>
                                    </p:set>
                                    <p:animEffect transition="in" filter="fade">
                                      <p:cBhvr>
                                        <p:cTn id="154" dur="2000"/>
                                        <p:tgtEl>
                                          <p:spTgt spid="2309"/>
                                        </p:tgtEl>
                                      </p:cBhvr>
                                    </p:animEffect>
                                  </p:childTnLst>
                                </p:cTn>
                              </p:par>
                            </p:childTnLst>
                          </p:cTn>
                        </p:par>
                        <p:par>
                          <p:cTn id="155" fill="hold">
                            <p:stCondLst>
                              <p:cond delay="4000"/>
                            </p:stCondLst>
                            <p:childTnLst>
                              <p:par>
                                <p:cTn id="156" presetID="10" presetClass="entr" presetSubtype="0" fill="hold" grpId="0" nodeType="afterEffect">
                                  <p:stCondLst>
                                    <p:cond delay="0"/>
                                  </p:stCondLst>
                                  <p:childTnLst>
                                    <p:set>
                                      <p:cBhvr>
                                        <p:cTn id="157" dur="1" fill="hold">
                                          <p:stCondLst>
                                            <p:cond delay="0"/>
                                          </p:stCondLst>
                                        </p:cTn>
                                        <p:tgtEl>
                                          <p:spTgt spid="2310"/>
                                        </p:tgtEl>
                                        <p:attrNameLst>
                                          <p:attrName>style.visibility</p:attrName>
                                        </p:attrNameLst>
                                      </p:cBhvr>
                                      <p:to>
                                        <p:strVal val="visible"/>
                                      </p:to>
                                    </p:set>
                                    <p:animEffect transition="in" filter="fade">
                                      <p:cBhvr>
                                        <p:cTn id="158" dur="2000"/>
                                        <p:tgtEl>
                                          <p:spTgt spid="2310"/>
                                        </p:tgtEl>
                                      </p:cBhvr>
                                    </p:animEffect>
                                  </p:childTnLst>
                                </p:cTn>
                              </p:par>
                            </p:childTnLst>
                          </p:cTn>
                        </p:par>
                      </p:childTnLst>
                    </p:cTn>
                  </p:par>
                  <p:par>
                    <p:cTn id="159" fill="hold">
                      <p:stCondLst>
                        <p:cond delay="indefinite"/>
                      </p:stCondLst>
                      <p:childTnLst>
                        <p:par>
                          <p:cTn id="160" fill="hold">
                            <p:stCondLst>
                              <p:cond delay="0"/>
                            </p:stCondLst>
                            <p:childTnLst>
                              <p:par>
                                <p:cTn id="161" presetID="10" presetClass="exit" presetSubtype="0" fill="hold" grpId="1" nodeType="clickEffect">
                                  <p:stCondLst>
                                    <p:cond delay="0"/>
                                  </p:stCondLst>
                                  <p:childTnLst>
                                    <p:animEffect transition="out" filter="fade">
                                      <p:cBhvr>
                                        <p:cTn id="162" dur="2000"/>
                                        <p:tgtEl>
                                          <p:spTgt spid="2308"/>
                                        </p:tgtEl>
                                      </p:cBhvr>
                                    </p:animEffect>
                                    <p:set>
                                      <p:cBhvr>
                                        <p:cTn id="163" dur="1" fill="hold">
                                          <p:stCondLst>
                                            <p:cond delay="1999"/>
                                          </p:stCondLst>
                                        </p:cTn>
                                        <p:tgtEl>
                                          <p:spTgt spid="2308"/>
                                        </p:tgtEl>
                                        <p:attrNameLst>
                                          <p:attrName>style.visibility</p:attrName>
                                        </p:attrNameLst>
                                      </p:cBhvr>
                                      <p:to>
                                        <p:strVal val="hidden"/>
                                      </p:to>
                                    </p:set>
                                  </p:childTnLst>
                                </p:cTn>
                              </p:par>
                              <p:par>
                                <p:cTn id="164" presetID="10" presetClass="exit" presetSubtype="0" fill="hold" grpId="1" nodeType="withEffect">
                                  <p:stCondLst>
                                    <p:cond delay="0"/>
                                  </p:stCondLst>
                                  <p:childTnLst>
                                    <p:animEffect transition="out" filter="fade">
                                      <p:cBhvr>
                                        <p:cTn id="165" dur="2000"/>
                                        <p:tgtEl>
                                          <p:spTgt spid="2309"/>
                                        </p:tgtEl>
                                      </p:cBhvr>
                                    </p:animEffect>
                                    <p:set>
                                      <p:cBhvr>
                                        <p:cTn id="166" dur="1" fill="hold">
                                          <p:stCondLst>
                                            <p:cond delay="1999"/>
                                          </p:stCondLst>
                                        </p:cTn>
                                        <p:tgtEl>
                                          <p:spTgt spid="2309"/>
                                        </p:tgtEl>
                                        <p:attrNameLst>
                                          <p:attrName>style.visibility</p:attrName>
                                        </p:attrNameLst>
                                      </p:cBhvr>
                                      <p:to>
                                        <p:strVal val="hidden"/>
                                      </p:to>
                                    </p:set>
                                  </p:childTnLst>
                                </p:cTn>
                              </p:par>
                              <p:par>
                                <p:cTn id="167" presetID="10" presetClass="exit" presetSubtype="0" fill="hold" grpId="1" nodeType="withEffect">
                                  <p:stCondLst>
                                    <p:cond delay="0"/>
                                  </p:stCondLst>
                                  <p:childTnLst>
                                    <p:animEffect transition="out" filter="fade">
                                      <p:cBhvr>
                                        <p:cTn id="168" dur="2000"/>
                                        <p:tgtEl>
                                          <p:spTgt spid="2310"/>
                                        </p:tgtEl>
                                      </p:cBhvr>
                                    </p:animEffect>
                                    <p:set>
                                      <p:cBhvr>
                                        <p:cTn id="169" dur="1" fill="hold">
                                          <p:stCondLst>
                                            <p:cond delay="1999"/>
                                          </p:stCondLst>
                                        </p:cTn>
                                        <p:tgtEl>
                                          <p:spTgt spid="2310"/>
                                        </p:tgtEl>
                                        <p:attrNameLst>
                                          <p:attrName>style.visibility</p:attrName>
                                        </p:attrNameLst>
                                      </p:cBhvr>
                                      <p:to>
                                        <p:strVal val="hidden"/>
                                      </p:to>
                                    </p:set>
                                  </p:childTnLst>
                                </p:cTn>
                              </p:par>
                            </p:childTnLst>
                          </p:cTn>
                        </p:par>
                        <p:par>
                          <p:cTn id="170" fill="hold">
                            <p:stCondLst>
                              <p:cond delay="2000"/>
                            </p:stCondLst>
                            <p:childTnLst>
                              <p:par>
                                <p:cTn id="171" presetID="22" presetClass="entr" presetSubtype="8" fill="hold" nodeType="afterEffect">
                                  <p:stCondLst>
                                    <p:cond delay="0"/>
                                  </p:stCondLst>
                                  <p:childTnLst>
                                    <p:set>
                                      <p:cBhvr>
                                        <p:cTn id="172" dur="1" fill="hold">
                                          <p:stCondLst>
                                            <p:cond delay="0"/>
                                          </p:stCondLst>
                                        </p:cTn>
                                        <p:tgtEl>
                                          <p:spTgt spid="2305">
                                            <p:txEl>
                                              <p:pRg st="5" end="5"/>
                                            </p:txEl>
                                          </p:spTgt>
                                        </p:tgtEl>
                                        <p:attrNameLst>
                                          <p:attrName>style.visibility</p:attrName>
                                        </p:attrNameLst>
                                      </p:cBhvr>
                                      <p:to>
                                        <p:strVal val="visible"/>
                                      </p:to>
                                    </p:set>
                                    <p:animEffect transition="in" filter="wipe(left)">
                                      <p:cBhvr>
                                        <p:cTn id="173" dur="500"/>
                                        <p:tgtEl>
                                          <p:spTgt spid="2305">
                                            <p:txEl>
                                              <p:pRg st="5" end="5"/>
                                            </p:txEl>
                                          </p:spTgt>
                                        </p:tgtEl>
                                      </p:cBhvr>
                                    </p:animEffect>
                                  </p:childTnLst>
                                </p:cTn>
                              </p:par>
                            </p:childTnLst>
                          </p:cTn>
                        </p:par>
                        <p:par>
                          <p:cTn id="174" fill="hold">
                            <p:stCondLst>
                              <p:cond delay="2500"/>
                            </p:stCondLst>
                            <p:childTnLst>
                              <p:par>
                                <p:cTn id="175" presetID="0" presetClass="path" presetSubtype="0" accel="50000" decel="50000" fill="hold" grpId="2" nodeType="afterEffect">
                                  <p:stCondLst>
                                    <p:cond delay="500"/>
                                  </p:stCondLst>
                                  <p:childTnLst>
                                    <p:animMotion origin="layout" path="M 0 0 L 0.08334 0.01111 " pathEditMode="relative" ptsTypes="AA">
                                      <p:cBhvr>
                                        <p:cTn id="176" dur="2000" fill="hold"/>
                                        <p:tgtEl>
                                          <p:spTgt spid="2285"/>
                                        </p:tgtEl>
                                        <p:attrNameLst>
                                          <p:attrName>ppt_x</p:attrName>
                                          <p:attrName>ppt_y</p:attrName>
                                        </p:attrNameLst>
                                      </p:cBhvr>
                                    </p:animMotion>
                                  </p:childTnLst>
                                </p:cTn>
                              </p:par>
                              <p:par>
                                <p:cTn id="177" presetID="0" presetClass="path" presetSubtype="0" accel="50000" decel="50000" fill="hold" grpId="2" nodeType="withEffect">
                                  <p:stCondLst>
                                    <p:cond delay="0"/>
                                  </p:stCondLst>
                                  <p:childTnLst>
                                    <p:animMotion origin="layout" path="M 0 0 L 0.08334 0.01111 " pathEditMode="relative" ptsTypes="AA">
                                      <p:cBhvr>
                                        <p:cTn id="178" dur="2000" fill="hold"/>
                                        <p:tgtEl>
                                          <p:spTgt spid="2286"/>
                                        </p:tgtEl>
                                        <p:attrNameLst>
                                          <p:attrName>ppt_x</p:attrName>
                                          <p:attrName>ppt_y</p:attrName>
                                        </p:attrNameLst>
                                      </p:cBhvr>
                                    </p:animMotion>
                                  </p:childTnLst>
                                </p:cTn>
                              </p:par>
                              <p:par>
                                <p:cTn id="179" presetID="0" presetClass="path" presetSubtype="0" accel="50000" decel="50000" fill="hold" grpId="2" nodeType="withEffect">
                                  <p:stCondLst>
                                    <p:cond delay="0"/>
                                  </p:stCondLst>
                                  <p:childTnLst>
                                    <p:animMotion origin="layout" path="M 0 0 L 0.08334 0.01111 " pathEditMode="relative" ptsTypes="AA">
                                      <p:cBhvr>
                                        <p:cTn id="180" dur="2000" fill="hold"/>
                                        <p:tgtEl>
                                          <p:spTgt spid="2288"/>
                                        </p:tgtEl>
                                        <p:attrNameLst>
                                          <p:attrName>ppt_x</p:attrName>
                                          <p:attrName>ppt_y</p:attrName>
                                        </p:attrNameLst>
                                      </p:cBhvr>
                                    </p:animMotion>
                                  </p:childTnLst>
                                </p:cTn>
                              </p:par>
                              <p:par>
                                <p:cTn id="181" presetID="0" presetClass="path" presetSubtype="0" accel="50000" decel="50000" fill="hold" grpId="2" nodeType="withEffect">
                                  <p:stCondLst>
                                    <p:cond delay="0"/>
                                  </p:stCondLst>
                                  <p:childTnLst>
                                    <p:animMotion origin="layout" path="M 0 0 L 0.08334 0.01111 " pathEditMode="relative" ptsTypes="AA">
                                      <p:cBhvr>
                                        <p:cTn id="182" dur="2000" fill="hold"/>
                                        <p:tgtEl>
                                          <p:spTgt spid="2289"/>
                                        </p:tgtEl>
                                        <p:attrNameLst>
                                          <p:attrName>ppt_x</p:attrName>
                                          <p:attrName>ppt_y</p:attrName>
                                        </p:attrNameLst>
                                      </p:cBhvr>
                                    </p:animMotion>
                                  </p:childTnLst>
                                </p:cTn>
                              </p:par>
                              <p:par>
                                <p:cTn id="183" presetID="0" presetClass="path" presetSubtype="0" accel="50000" decel="50000" fill="hold" grpId="2" nodeType="withEffect">
                                  <p:stCondLst>
                                    <p:cond delay="0"/>
                                  </p:stCondLst>
                                  <p:childTnLst>
                                    <p:animMotion origin="layout" path="M 0 0 L 0.04167 -0.06667 " pathEditMode="relative" ptsTypes="AA">
                                      <p:cBhvr>
                                        <p:cTn id="184" dur="2000" fill="hold"/>
                                        <p:tgtEl>
                                          <p:spTgt spid="2276"/>
                                        </p:tgtEl>
                                        <p:attrNameLst>
                                          <p:attrName>ppt_x</p:attrName>
                                          <p:attrName>ppt_y</p:attrName>
                                        </p:attrNameLst>
                                      </p:cBhvr>
                                    </p:animMotion>
                                  </p:childTnLst>
                                </p:cTn>
                              </p:par>
                              <p:par>
                                <p:cTn id="185" presetID="0" presetClass="path" presetSubtype="0" accel="50000" decel="50000" fill="hold" grpId="2" nodeType="withEffect">
                                  <p:stCondLst>
                                    <p:cond delay="0"/>
                                  </p:stCondLst>
                                  <p:childTnLst>
                                    <p:animMotion origin="layout" path="M 0 0 L 0.04167 -0.06667 " pathEditMode="relative" ptsTypes="AA">
                                      <p:cBhvr>
                                        <p:cTn id="186" dur="2000" fill="hold"/>
                                        <p:tgtEl>
                                          <p:spTgt spid="2277"/>
                                        </p:tgtEl>
                                        <p:attrNameLst>
                                          <p:attrName>ppt_x</p:attrName>
                                          <p:attrName>ppt_y</p:attrName>
                                        </p:attrNameLst>
                                      </p:cBhvr>
                                    </p:animMotion>
                                  </p:childTnLst>
                                </p:cTn>
                              </p:par>
                              <p:par>
                                <p:cTn id="187" presetID="0" presetClass="path" presetSubtype="0" accel="50000" decel="50000" fill="hold" grpId="2" nodeType="withEffect">
                                  <p:stCondLst>
                                    <p:cond delay="0"/>
                                  </p:stCondLst>
                                  <p:childTnLst>
                                    <p:animMotion origin="layout" path="M 0 0 L 0.04167 -0.06667 " pathEditMode="relative" ptsTypes="AA">
                                      <p:cBhvr>
                                        <p:cTn id="188" dur="2000" fill="hold"/>
                                        <p:tgtEl>
                                          <p:spTgt spid="2278"/>
                                        </p:tgtEl>
                                        <p:attrNameLst>
                                          <p:attrName>ppt_x</p:attrName>
                                          <p:attrName>ppt_y</p:attrName>
                                        </p:attrNameLst>
                                      </p:cBhvr>
                                    </p:animMotion>
                                  </p:childTnLst>
                                </p:cTn>
                              </p:par>
                              <p:par>
                                <p:cTn id="189" presetID="0" presetClass="path" presetSubtype="0" accel="50000" decel="50000" fill="hold" grpId="2" nodeType="withEffect">
                                  <p:stCondLst>
                                    <p:cond delay="0"/>
                                  </p:stCondLst>
                                  <p:childTnLst>
                                    <p:animMotion origin="layout" path="M 0 0 L 0.04167 -0.06667 " pathEditMode="relative" ptsTypes="AA">
                                      <p:cBhvr>
                                        <p:cTn id="190" dur="2000" fill="hold"/>
                                        <p:tgtEl>
                                          <p:spTgt spid="2279"/>
                                        </p:tgtEl>
                                        <p:attrNameLst>
                                          <p:attrName>ppt_x</p:attrName>
                                          <p:attrName>ppt_y</p:attrName>
                                        </p:attrNameLst>
                                      </p:cBhvr>
                                    </p:animMotion>
                                  </p:childTnLst>
                                </p:cTn>
                              </p:par>
                              <p:par>
                                <p:cTn id="191" presetID="0" presetClass="path" presetSubtype="0" accel="50000" decel="50000" fill="hold" grpId="3" nodeType="withEffect">
                                  <p:stCondLst>
                                    <p:cond delay="0"/>
                                  </p:stCondLst>
                                  <p:childTnLst>
                                    <p:animMotion origin="layout" path="M 0 0 L 0.06667 0.05555 " pathEditMode="relative" ptsTypes="AA">
                                      <p:cBhvr>
                                        <p:cTn id="192" dur="2000" fill="hold"/>
                                        <p:tgtEl>
                                          <p:spTgt spid="2280"/>
                                        </p:tgtEl>
                                        <p:attrNameLst>
                                          <p:attrName>ppt_x</p:attrName>
                                          <p:attrName>ppt_y</p:attrName>
                                        </p:attrNameLst>
                                      </p:cBhvr>
                                    </p:animMotion>
                                  </p:childTnLst>
                                </p:cTn>
                              </p:par>
                              <p:par>
                                <p:cTn id="193" presetID="0" presetClass="path" presetSubtype="0" accel="50000" decel="50000" fill="hold" grpId="2" nodeType="withEffect">
                                  <p:stCondLst>
                                    <p:cond delay="0"/>
                                  </p:stCondLst>
                                  <p:childTnLst>
                                    <p:animMotion origin="layout" path="M 0 0 L 0.06667 0.05555 " pathEditMode="relative" ptsTypes="AA">
                                      <p:cBhvr>
                                        <p:cTn id="194" dur="2000" fill="hold"/>
                                        <p:tgtEl>
                                          <p:spTgt spid="2281"/>
                                        </p:tgtEl>
                                        <p:attrNameLst>
                                          <p:attrName>ppt_x</p:attrName>
                                          <p:attrName>ppt_y</p:attrName>
                                        </p:attrNameLst>
                                      </p:cBhvr>
                                    </p:animMotion>
                                  </p:childTnLst>
                                </p:cTn>
                              </p:par>
                              <p:par>
                                <p:cTn id="195" presetID="0" presetClass="path" presetSubtype="0" accel="50000" decel="50000" fill="hold" grpId="2" nodeType="withEffect">
                                  <p:stCondLst>
                                    <p:cond delay="0"/>
                                  </p:stCondLst>
                                  <p:childTnLst>
                                    <p:animMotion origin="layout" path="M 0 0 L 0.06667 0.05555 " pathEditMode="relative" ptsTypes="AA">
                                      <p:cBhvr>
                                        <p:cTn id="196" dur="2000" fill="hold"/>
                                        <p:tgtEl>
                                          <p:spTgt spid="2282"/>
                                        </p:tgtEl>
                                        <p:attrNameLst>
                                          <p:attrName>ppt_x</p:attrName>
                                          <p:attrName>ppt_y</p:attrName>
                                        </p:attrNameLst>
                                      </p:cBhvr>
                                    </p:animMotion>
                                  </p:childTnLst>
                                </p:cTn>
                              </p:par>
                              <p:par>
                                <p:cTn id="197" presetID="0" presetClass="path" presetSubtype="0" accel="50000" decel="50000" fill="hold" grpId="2" nodeType="withEffect">
                                  <p:stCondLst>
                                    <p:cond delay="0"/>
                                  </p:stCondLst>
                                  <p:childTnLst>
                                    <p:animMotion origin="layout" path="M 0 0 L 0.06667 0.05555 " pathEditMode="relative" ptsTypes="AA">
                                      <p:cBhvr>
                                        <p:cTn id="198" dur="2000" fill="hold"/>
                                        <p:tgtEl>
                                          <p:spTgt spid="2284"/>
                                        </p:tgtEl>
                                        <p:attrNameLst>
                                          <p:attrName>ppt_x</p:attrName>
                                          <p:attrName>ppt_y</p:attrName>
                                        </p:attrNameLst>
                                      </p:cBhvr>
                                    </p:animMotion>
                                  </p:childTnLst>
                                </p:cTn>
                              </p:par>
                              <p:par>
                                <p:cTn id="199" presetID="0" presetClass="path" presetSubtype="0" accel="50000" decel="50000" fill="hold" grpId="2" nodeType="withEffect">
                                  <p:stCondLst>
                                    <p:cond delay="0"/>
                                  </p:stCondLst>
                                  <p:childTnLst>
                                    <p:animMotion origin="layout" path="M 0 0 L 0 0.02223 " pathEditMode="relative" ptsTypes="AA">
                                      <p:cBhvr>
                                        <p:cTn id="200" dur="2000" fill="hold"/>
                                        <p:tgtEl>
                                          <p:spTgt spid="2283"/>
                                        </p:tgtEl>
                                        <p:attrNameLst>
                                          <p:attrName>ppt_x</p:attrName>
                                          <p:attrName>ppt_y</p:attrName>
                                        </p:attrNameLst>
                                      </p:cBhvr>
                                    </p:animMotion>
                                  </p:childTnLst>
                                </p:cTn>
                              </p:par>
                              <p:par>
                                <p:cTn id="201" presetID="0" presetClass="path" presetSubtype="0" accel="50000" decel="50000" fill="hold" grpId="3" nodeType="withEffect">
                                  <p:stCondLst>
                                    <p:cond delay="0"/>
                                  </p:stCondLst>
                                  <p:childTnLst>
                                    <p:animMotion origin="layout" path="M 0 0 L 0 0.02223 " pathEditMode="relative" ptsTypes="AA">
                                      <p:cBhvr>
                                        <p:cTn id="202" dur="2000" fill="hold"/>
                                        <p:tgtEl>
                                          <p:spTgt spid="2290"/>
                                        </p:tgtEl>
                                        <p:attrNameLst>
                                          <p:attrName>ppt_x</p:attrName>
                                          <p:attrName>ppt_y</p:attrName>
                                        </p:attrNameLst>
                                      </p:cBhvr>
                                    </p:animMotion>
                                  </p:childTnLst>
                                </p:cTn>
                              </p:par>
                            </p:childTnLst>
                          </p:cTn>
                        </p:par>
                      </p:childTnLst>
                    </p:cTn>
                  </p:par>
                  <p:par>
                    <p:cTn id="203" fill="hold">
                      <p:stCondLst>
                        <p:cond delay="indefinite"/>
                      </p:stCondLst>
                      <p:childTnLst>
                        <p:par>
                          <p:cTn id="204" fill="hold">
                            <p:stCondLst>
                              <p:cond delay="0"/>
                            </p:stCondLst>
                            <p:childTnLst>
                              <p:par>
                                <p:cTn id="205" presetID="22" presetClass="entr" presetSubtype="8" fill="hold" nodeType="clickEffect">
                                  <p:stCondLst>
                                    <p:cond delay="0"/>
                                  </p:stCondLst>
                                  <p:childTnLst>
                                    <p:set>
                                      <p:cBhvr>
                                        <p:cTn id="206" dur="1" fill="hold">
                                          <p:stCondLst>
                                            <p:cond delay="0"/>
                                          </p:stCondLst>
                                        </p:cTn>
                                        <p:tgtEl>
                                          <p:spTgt spid="2305">
                                            <p:txEl>
                                              <p:pRg st="6" end="6"/>
                                            </p:txEl>
                                          </p:spTgt>
                                        </p:tgtEl>
                                        <p:attrNameLst>
                                          <p:attrName>style.visibility</p:attrName>
                                        </p:attrNameLst>
                                      </p:cBhvr>
                                      <p:to>
                                        <p:strVal val="visible"/>
                                      </p:to>
                                    </p:set>
                                    <p:animEffect transition="in" filter="wipe(left)">
                                      <p:cBhvr>
                                        <p:cTn id="207" dur="500"/>
                                        <p:tgtEl>
                                          <p:spTgt spid="2305">
                                            <p:txEl>
                                              <p:pRg st="6" end="6"/>
                                            </p:txEl>
                                          </p:spTgt>
                                        </p:tgtEl>
                                      </p:cBhvr>
                                    </p:animEffect>
                                  </p:childTnLst>
                                </p:cTn>
                              </p:par>
                            </p:childTnLst>
                          </p:cTn>
                        </p:par>
                        <p:par>
                          <p:cTn id="208" fill="hold">
                            <p:stCondLst>
                              <p:cond delay="500"/>
                            </p:stCondLst>
                            <p:childTnLst>
                              <p:par>
                                <p:cTn id="209" presetID="6" presetClass="emph" presetSubtype="0" fill="hold" grpId="3" nodeType="afterEffect">
                                  <p:stCondLst>
                                    <p:cond delay="1000"/>
                                  </p:stCondLst>
                                  <p:childTnLst>
                                    <p:animScale>
                                      <p:cBhvr>
                                        <p:cTn id="210" dur="2000" fill="hold"/>
                                        <p:tgtEl>
                                          <p:spTgt spid="2276"/>
                                        </p:tgtEl>
                                      </p:cBhvr>
                                      <p:by x="800000" y="800000"/>
                                    </p:animScale>
                                  </p:childTnLst>
                                </p:cTn>
                              </p:par>
                              <p:par>
                                <p:cTn id="211" presetID="6" presetClass="emph" presetSubtype="0" fill="hold" grpId="3" nodeType="withEffect">
                                  <p:stCondLst>
                                    <p:cond delay="1000"/>
                                  </p:stCondLst>
                                  <p:childTnLst>
                                    <p:animScale>
                                      <p:cBhvr>
                                        <p:cTn id="212" dur="2000" fill="hold"/>
                                        <p:tgtEl>
                                          <p:spTgt spid="2277"/>
                                        </p:tgtEl>
                                      </p:cBhvr>
                                      <p:by x="800000" y="800000"/>
                                    </p:animScale>
                                  </p:childTnLst>
                                </p:cTn>
                              </p:par>
                              <p:par>
                                <p:cTn id="213" presetID="6" presetClass="emph" presetSubtype="0" fill="hold" grpId="3" nodeType="withEffect">
                                  <p:stCondLst>
                                    <p:cond delay="1000"/>
                                  </p:stCondLst>
                                  <p:childTnLst>
                                    <p:animScale>
                                      <p:cBhvr>
                                        <p:cTn id="214" dur="2000" fill="hold"/>
                                        <p:tgtEl>
                                          <p:spTgt spid="2278"/>
                                        </p:tgtEl>
                                      </p:cBhvr>
                                      <p:by x="800000" y="800000"/>
                                    </p:animScale>
                                  </p:childTnLst>
                                </p:cTn>
                              </p:par>
                              <p:par>
                                <p:cTn id="215" presetID="6" presetClass="emph" presetSubtype="0" fill="hold" grpId="3" nodeType="withEffect">
                                  <p:stCondLst>
                                    <p:cond delay="1000"/>
                                  </p:stCondLst>
                                  <p:childTnLst>
                                    <p:animScale>
                                      <p:cBhvr>
                                        <p:cTn id="216" dur="2000" fill="hold"/>
                                        <p:tgtEl>
                                          <p:spTgt spid="2279"/>
                                        </p:tgtEl>
                                      </p:cBhvr>
                                      <p:by x="800000" y="800000"/>
                                    </p:animScale>
                                  </p:childTnLst>
                                </p:cTn>
                              </p:par>
                              <p:par>
                                <p:cTn id="217" presetID="6" presetClass="emph" presetSubtype="0" fill="hold" grpId="4" nodeType="withEffect">
                                  <p:stCondLst>
                                    <p:cond delay="1000"/>
                                  </p:stCondLst>
                                  <p:childTnLst>
                                    <p:animScale>
                                      <p:cBhvr>
                                        <p:cTn id="218" dur="2000" fill="hold"/>
                                        <p:tgtEl>
                                          <p:spTgt spid="2280"/>
                                        </p:tgtEl>
                                      </p:cBhvr>
                                      <p:by x="800000" y="800000"/>
                                    </p:animScale>
                                  </p:childTnLst>
                                </p:cTn>
                              </p:par>
                              <p:par>
                                <p:cTn id="219" presetID="6" presetClass="emph" presetSubtype="0" fill="hold" grpId="3" nodeType="withEffect">
                                  <p:stCondLst>
                                    <p:cond delay="1000"/>
                                  </p:stCondLst>
                                  <p:childTnLst>
                                    <p:animScale>
                                      <p:cBhvr>
                                        <p:cTn id="220" dur="2000" fill="hold"/>
                                        <p:tgtEl>
                                          <p:spTgt spid="2281"/>
                                        </p:tgtEl>
                                      </p:cBhvr>
                                      <p:by x="800000" y="800000"/>
                                    </p:animScale>
                                  </p:childTnLst>
                                </p:cTn>
                              </p:par>
                              <p:par>
                                <p:cTn id="221" presetID="6" presetClass="emph" presetSubtype="0" fill="hold" grpId="3" nodeType="withEffect">
                                  <p:stCondLst>
                                    <p:cond delay="1000"/>
                                  </p:stCondLst>
                                  <p:childTnLst>
                                    <p:animScale>
                                      <p:cBhvr>
                                        <p:cTn id="222" dur="2000" fill="hold"/>
                                        <p:tgtEl>
                                          <p:spTgt spid="2282"/>
                                        </p:tgtEl>
                                      </p:cBhvr>
                                      <p:by x="800000" y="800000"/>
                                    </p:animScale>
                                  </p:childTnLst>
                                </p:cTn>
                              </p:par>
                              <p:par>
                                <p:cTn id="223" presetID="6" presetClass="emph" presetSubtype="0" fill="hold" grpId="3" nodeType="withEffect">
                                  <p:stCondLst>
                                    <p:cond delay="1000"/>
                                  </p:stCondLst>
                                  <p:childTnLst>
                                    <p:animScale>
                                      <p:cBhvr>
                                        <p:cTn id="224" dur="2000" fill="hold"/>
                                        <p:tgtEl>
                                          <p:spTgt spid="2283"/>
                                        </p:tgtEl>
                                      </p:cBhvr>
                                      <p:by x="800000" y="800000"/>
                                    </p:animScale>
                                  </p:childTnLst>
                                </p:cTn>
                              </p:par>
                              <p:par>
                                <p:cTn id="225" presetID="6" presetClass="emph" presetSubtype="0" fill="hold" grpId="3" nodeType="withEffect">
                                  <p:stCondLst>
                                    <p:cond delay="1000"/>
                                  </p:stCondLst>
                                  <p:childTnLst>
                                    <p:animScale>
                                      <p:cBhvr>
                                        <p:cTn id="226" dur="2000" fill="hold"/>
                                        <p:tgtEl>
                                          <p:spTgt spid="2284"/>
                                        </p:tgtEl>
                                      </p:cBhvr>
                                      <p:by x="800000" y="800000"/>
                                    </p:animScale>
                                  </p:childTnLst>
                                </p:cTn>
                              </p:par>
                              <p:par>
                                <p:cTn id="227" presetID="6" presetClass="emph" presetSubtype="0" fill="hold" grpId="3" nodeType="withEffect">
                                  <p:stCondLst>
                                    <p:cond delay="1000"/>
                                  </p:stCondLst>
                                  <p:childTnLst>
                                    <p:animScale>
                                      <p:cBhvr>
                                        <p:cTn id="228" dur="2000" fill="hold"/>
                                        <p:tgtEl>
                                          <p:spTgt spid="2285"/>
                                        </p:tgtEl>
                                      </p:cBhvr>
                                      <p:by x="800000" y="800000"/>
                                    </p:animScale>
                                  </p:childTnLst>
                                </p:cTn>
                              </p:par>
                              <p:par>
                                <p:cTn id="229" presetID="6" presetClass="emph" presetSubtype="0" fill="hold" grpId="3" nodeType="withEffect">
                                  <p:stCondLst>
                                    <p:cond delay="1000"/>
                                  </p:stCondLst>
                                  <p:childTnLst>
                                    <p:animScale>
                                      <p:cBhvr>
                                        <p:cTn id="230" dur="2000" fill="hold"/>
                                        <p:tgtEl>
                                          <p:spTgt spid="2286"/>
                                        </p:tgtEl>
                                      </p:cBhvr>
                                      <p:by x="800000" y="800000"/>
                                    </p:animScale>
                                  </p:childTnLst>
                                </p:cTn>
                              </p:par>
                              <p:par>
                                <p:cTn id="231" presetID="6" presetClass="emph" presetSubtype="0" fill="hold" grpId="3" nodeType="withEffect">
                                  <p:stCondLst>
                                    <p:cond delay="1000"/>
                                  </p:stCondLst>
                                  <p:childTnLst>
                                    <p:animScale>
                                      <p:cBhvr>
                                        <p:cTn id="232" dur="2000" fill="hold"/>
                                        <p:tgtEl>
                                          <p:spTgt spid="2288"/>
                                        </p:tgtEl>
                                      </p:cBhvr>
                                      <p:by x="800000" y="800000"/>
                                    </p:animScale>
                                  </p:childTnLst>
                                </p:cTn>
                              </p:par>
                              <p:par>
                                <p:cTn id="233" presetID="6" presetClass="emph" presetSubtype="0" fill="hold" grpId="3" nodeType="withEffect">
                                  <p:stCondLst>
                                    <p:cond delay="1000"/>
                                  </p:stCondLst>
                                  <p:childTnLst>
                                    <p:animScale>
                                      <p:cBhvr>
                                        <p:cTn id="234" dur="2000" fill="hold"/>
                                        <p:tgtEl>
                                          <p:spTgt spid="2289"/>
                                        </p:tgtEl>
                                      </p:cBhvr>
                                      <p:by x="800000" y="800000"/>
                                    </p:animScale>
                                  </p:childTnLst>
                                </p:cTn>
                              </p:par>
                              <p:par>
                                <p:cTn id="235" presetID="6" presetClass="emph" presetSubtype="0" fill="hold" grpId="4" nodeType="withEffect">
                                  <p:stCondLst>
                                    <p:cond delay="1000"/>
                                  </p:stCondLst>
                                  <p:childTnLst>
                                    <p:animScale>
                                      <p:cBhvr>
                                        <p:cTn id="236" dur="2000" fill="hold"/>
                                        <p:tgtEl>
                                          <p:spTgt spid="2290"/>
                                        </p:tgtEl>
                                      </p:cBhvr>
                                      <p:by x="800000" y="800000"/>
                                    </p:animScale>
                                  </p:childTnLst>
                                </p:cTn>
                              </p:par>
                            </p:childTnLst>
                          </p:cTn>
                        </p:par>
                      </p:childTnLst>
                    </p:cTn>
                  </p:par>
                  <p:par>
                    <p:cTn id="237" fill="hold">
                      <p:stCondLst>
                        <p:cond delay="indefinite"/>
                      </p:stCondLst>
                      <p:childTnLst>
                        <p:par>
                          <p:cTn id="238" fill="hold">
                            <p:stCondLst>
                              <p:cond delay="0"/>
                            </p:stCondLst>
                            <p:childTnLst>
                              <p:par>
                                <p:cTn id="239" presetID="22" presetClass="entr" presetSubtype="8" fill="hold" nodeType="clickEffect">
                                  <p:stCondLst>
                                    <p:cond delay="0"/>
                                  </p:stCondLst>
                                  <p:childTnLst>
                                    <p:set>
                                      <p:cBhvr>
                                        <p:cTn id="240" dur="1" fill="hold">
                                          <p:stCondLst>
                                            <p:cond delay="0"/>
                                          </p:stCondLst>
                                        </p:cTn>
                                        <p:tgtEl>
                                          <p:spTgt spid="2305">
                                            <p:txEl>
                                              <p:pRg st="7" end="7"/>
                                            </p:txEl>
                                          </p:spTgt>
                                        </p:tgtEl>
                                        <p:attrNameLst>
                                          <p:attrName>style.visibility</p:attrName>
                                        </p:attrNameLst>
                                      </p:cBhvr>
                                      <p:to>
                                        <p:strVal val="visible"/>
                                      </p:to>
                                    </p:set>
                                    <p:animEffect transition="in" filter="wipe(left)">
                                      <p:cBhvr>
                                        <p:cTn id="241" dur="500"/>
                                        <p:tgtEl>
                                          <p:spTgt spid="2305">
                                            <p:txEl>
                                              <p:pRg st="7" end="7"/>
                                            </p:txEl>
                                          </p:spTgt>
                                        </p:tgtEl>
                                      </p:cBhvr>
                                    </p:animEffect>
                                  </p:childTnLst>
                                </p:cTn>
                              </p:par>
                            </p:childTnLst>
                          </p:cTn>
                        </p:par>
                        <p:par>
                          <p:cTn id="242" fill="hold">
                            <p:stCondLst>
                              <p:cond delay="500"/>
                            </p:stCondLst>
                            <p:childTnLst>
                              <p:par>
                                <p:cTn id="243" presetID="9" presetClass="exit" presetSubtype="0" fill="hold" grpId="4" nodeType="afterEffect">
                                  <p:stCondLst>
                                    <p:cond delay="1000"/>
                                  </p:stCondLst>
                                  <p:childTnLst>
                                    <p:animEffect transition="out" filter="dissolve">
                                      <p:cBhvr>
                                        <p:cTn id="244" dur="500"/>
                                        <p:tgtEl>
                                          <p:spTgt spid="2276"/>
                                        </p:tgtEl>
                                      </p:cBhvr>
                                    </p:animEffect>
                                    <p:set>
                                      <p:cBhvr>
                                        <p:cTn id="245" dur="1" fill="hold">
                                          <p:stCondLst>
                                            <p:cond delay="499"/>
                                          </p:stCondLst>
                                        </p:cTn>
                                        <p:tgtEl>
                                          <p:spTgt spid="2276"/>
                                        </p:tgtEl>
                                        <p:attrNameLst>
                                          <p:attrName>style.visibility</p:attrName>
                                        </p:attrNameLst>
                                      </p:cBhvr>
                                      <p:to>
                                        <p:strVal val="hidden"/>
                                      </p:to>
                                    </p:set>
                                  </p:childTnLst>
                                </p:cTn>
                              </p:par>
                              <p:par>
                                <p:cTn id="246" presetID="9" presetClass="exit" presetSubtype="0" fill="hold" grpId="4" nodeType="withEffect">
                                  <p:stCondLst>
                                    <p:cond delay="1000"/>
                                  </p:stCondLst>
                                  <p:childTnLst>
                                    <p:animEffect transition="out" filter="dissolve">
                                      <p:cBhvr>
                                        <p:cTn id="247" dur="500"/>
                                        <p:tgtEl>
                                          <p:spTgt spid="2277"/>
                                        </p:tgtEl>
                                      </p:cBhvr>
                                    </p:animEffect>
                                    <p:set>
                                      <p:cBhvr>
                                        <p:cTn id="248" dur="1" fill="hold">
                                          <p:stCondLst>
                                            <p:cond delay="499"/>
                                          </p:stCondLst>
                                        </p:cTn>
                                        <p:tgtEl>
                                          <p:spTgt spid="2277"/>
                                        </p:tgtEl>
                                        <p:attrNameLst>
                                          <p:attrName>style.visibility</p:attrName>
                                        </p:attrNameLst>
                                      </p:cBhvr>
                                      <p:to>
                                        <p:strVal val="hidden"/>
                                      </p:to>
                                    </p:set>
                                  </p:childTnLst>
                                </p:cTn>
                              </p:par>
                              <p:par>
                                <p:cTn id="249" presetID="9" presetClass="exit" presetSubtype="0" fill="hold" grpId="4" nodeType="withEffect">
                                  <p:stCondLst>
                                    <p:cond delay="1000"/>
                                  </p:stCondLst>
                                  <p:childTnLst>
                                    <p:animEffect transition="out" filter="dissolve">
                                      <p:cBhvr>
                                        <p:cTn id="250" dur="500"/>
                                        <p:tgtEl>
                                          <p:spTgt spid="2278"/>
                                        </p:tgtEl>
                                      </p:cBhvr>
                                    </p:animEffect>
                                    <p:set>
                                      <p:cBhvr>
                                        <p:cTn id="251" dur="1" fill="hold">
                                          <p:stCondLst>
                                            <p:cond delay="499"/>
                                          </p:stCondLst>
                                        </p:cTn>
                                        <p:tgtEl>
                                          <p:spTgt spid="2278"/>
                                        </p:tgtEl>
                                        <p:attrNameLst>
                                          <p:attrName>style.visibility</p:attrName>
                                        </p:attrNameLst>
                                      </p:cBhvr>
                                      <p:to>
                                        <p:strVal val="hidden"/>
                                      </p:to>
                                    </p:set>
                                  </p:childTnLst>
                                </p:cTn>
                              </p:par>
                              <p:par>
                                <p:cTn id="252" presetID="9" presetClass="exit" presetSubtype="0" fill="hold" grpId="4" nodeType="withEffect">
                                  <p:stCondLst>
                                    <p:cond delay="1000"/>
                                  </p:stCondLst>
                                  <p:childTnLst>
                                    <p:animEffect transition="out" filter="dissolve">
                                      <p:cBhvr>
                                        <p:cTn id="253" dur="500"/>
                                        <p:tgtEl>
                                          <p:spTgt spid="2279"/>
                                        </p:tgtEl>
                                      </p:cBhvr>
                                    </p:animEffect>
                                    <p:set>
                                      <p:cBhvr>
                                        <p:cTn id="254" dur="1" fill="hold">
                                          <p:stCondLst>
                                            <p:cond delay="499"/>
                                          </p:stCondLst>
                                        </p:cTn>
                                        <p:tgtEl>
                                          <p:spTgt spid="2279"/>
                                        </p:tgtEl>
                                        <p:attrNameLst>
                                          <p:attrName>style.visibility</p:attrName>
                                        </p:attrNameLst>
                                      </p:cBhvr>
                                      <p:to>
                                        <p:strVal val="hidden"/>
                                      </p:to>
                                    </p:set>
                                  </p:childTnLst>
                                </p:cTn>
                              </p:par>
                              <p:par>
                                <p:cTn id="255" presetID="9" presetClass="exit" presetSubtype="0" fill="hold" grpId="5" nodeType="withEffect">
                                  <p:stCondLst>
                                    <p:cond delay="1000"/>
                                  </p:stCondLst>
                                  <p:childTnLst>
                                    <p:animEffect transition="out" filter="dissolve">
                                      <p:cBhvr>
                                        <p:cTn id="256" dur="500"/>
                                        <p:tgtEl>
                                          <p:spTgt spid="2280"/>
                                        </p:tgtEl>
                                      </p:cBhvr>
                                    </p:animEffect>
                                    <p:set>
                                      <p:cBhvr>
                                        <p:cTn id="257" dur="1" fill="hold">
                                          <p:stCondLst>
                                            <p:cond delay="499"/>
                                          </p:stCondLst>
                                        </p:cTn>
                                        <p:tgtEl>
                                          <p:spTgt spid="2280"/>
                                        </p:tgtEl>
                                        <p:attrNameLst>
                                          <p:attrName>style.visibility</p:attrName>
                                        </p:attrNameLst>
                                      </p:cBhvr>
                                      <p:to>
                                        <p:strVal val="hidden"/>
                                      </p:to>
                                    </p:set>
                                  </p:childTnLst>
                                </p:cTn>
                              </p:par>
                              <p:par>
                                <p:cTn id="258" presetID="9" presetClass="exit" presetSubtype="0" fill="hold" grpId="4" nodeType="withEffect">
                                  <p:stCondLst>
                                    <p:cond delay="1000"/>
                                  </p:stCondLst>
                                  <p:childTnLst>
                                    <p:animEffect transition="out" filter="dissolve">
                                      <p:cBhvr>
                                        <p:cTn id="259" dur="500"/>
                                        <p:tgtEl>
                                          <p:spTgt spid="2281"/>
                                        </p:tgtEl>
                                      </p:cBhvr>
                                    </p:animEffect>
                                    <p:set>
                                      <p:cBhvr>
                                        <p:cTn id="260" dur="1" fill="hold">
                                          <p:stCondLst>
                                            <p:cond delay="499"/>
                                          </p:stCondLst>
                                        </p:cTn>
                                        <p:tgtEl>
                                          <p:spTgt spid="2281"/>
                                        </p:tgtEl>
                                        <p:attrNameLst>
                                          <p:attrName>style.visibility</p:attrName>
                                        </p:attrNameLst>
                                      </p:cBhvr>
                                      <p:to>
                                        <p:strVal val="hidden"/>
                                      </p:to>
                                    </p:set>
                                  </p:childTnLst>
                                </p:cTn>
                              </p:par>
                              <p:par>
                                <p:cTn id="261" presetID="9" presetClass="exit" presetSubtype="0" fill="hold" grpId="4" nodeType="withEffect">
                                  <p:stCondLst>
                                    <p:cond delay="1000"/>
                                  </p:stCondLst>
                                  <p:childTnLst>
                                    <p:animEffect transition="out" filter="dissolve">
                                      <p:cBhvr>
                                        <p:cTn id="262" dur="500"/>
                                        <p:tgtEl>
                                          <p:spTgt spid="2282"/>
                                        </p:tgtEl>
                                      </p:cBhvr>
                                    </p:animEffect>
                                    <p:set>
                                      <p:cBhvr>
                                        <p:cTn id="263" dur="1" fill="hold">
                                          <p:stCondLst>
                                            <p:cond delay="499"/>
                                          </p:stCondLst>
                                        </p:cTn>
                                        <p:tgtEl>
                                          <p:spTgt spid="2282"/>
                                        </p:tgtEl>
                                        <p:attrNameLst>
                                          <p:attrName>style.visibility</p:attrName>
                                        </p:attrNameLst>
                                      </p:cBhvr>
                                      <p:to>
                                        <p:strVal val="hidden"/>
                                      </p:to>
                                    </p:set>
                                  </p:childTnLst>
                                </p:cTn>
                              </p:par>
                              <p:par>
                                <p:cTn id="264" presetID="9" presetClass="exit" presetSubtype="0" fill="hold" grpId="4" nodeType="withEffect">
                                  <p:stCondLst>
                                    <p:cond delay="1000"/>
                                  </p:stCondLst>
                                  <p:childTnLst>
                                    <p:animEffect transition="out" filter="dissolve">
                                      <p:cBhvr>
                                        <p:cTn id="265" dur="500"/>
                                        <p:tgtEl>
                                          <p:spTgt spid="2283"/>
                                        </p:tgtEl>
                                      </p:cBhvr>
                                    </p:animEffect>
                                    <p:set>
                                      <p:cBhvr>
                                        <p:cTn id="266" dur="1" fill="hold">
                                          <p:stCondLst>
                                            <p:cond delay="499"/>
                                          </p:stCondLst>
                                        </p:cTn>
                                        <p:tgtEl>
                                          <p:spTgt spid="2283"/>
                                        </p:tgtEl>
                                        <p:attrNameLst>
                                          <p:attrName>style.visibility</p:attrName>
                                        </p:attrNameLst>
                                      </p:cBhvr>
                                      <p:to>
                                        <p:strVal val="hidden"/>
                                      </p:to>
                                    </p:set>
                                  </p:childTnLst>
                                </p:cTn>
                              </p:par>
                              <p:par>
                                <p:cTn id="267" presetID="9" presetClass="exit" presetSubtype="0" fill="hold" grpId="4" nodeType="withEffect">
                                  <p:stCondLst>
                                    <p:cond delay="1000"/>
                                  </p:stCondLst>
                                  <p:childTnLst>
                                    <p:animEffect transition="out" filter="dissolve">
                                      <p:cBhvr>
                                        <p:cTn id="268" dur="500"/>
                                        <p:tgtEl>
                                          <p:spTgt spid="2284"/>
                                        </p:tgtEl>
                                      </p:cBhvr>
                                    </p:animEffect>
                                    <p:set>
                                      <p:cBhvr>
                                        <p:cTn id="269" dur="1" fill="hold">
                                          <p:stCondLst>
                                            <p:cond delay="499"/>
                                          </p:stCondLst>
                                        </p:cTn>
                                        <p:tgtEl>
                                          <p:spTgt spid="2284"/>
                                        </p:tgtEl>
                                        <p:attrNameLst>
                                          <p:attrName>style.visibility</p:attrName>
                                        </p:attrNameLst>
                                      </p:cBhvr>
                                      <p:to>
                                        <p:strVal val="hidden"/>
                                      </p:to>
                                    </p:set>
                                  </p:childTnLst>
                                </p:cTn>
                              </p:par>
                              <p:par>
                                <p:cTn id="270" presetID="9" presetClass="exit" presetSubtype="0" fill="hold" grpId="4" nodeType="withEffect">
                                  <p:stCondLst>
                                    <p:cond delay="1000"/>
                                  </p:stCondLst>
                                  <p:childTnLst>
                                    <p:animEffect transition="out" filter="dissolve">
                                      <p:cBhvr>
                                        <p:cTn id="271" dur="500"/>
                                        <p:tgtEl>
                                          <p:spTgt spid="2285"/>
                                        </p:tgtEl>
                                      </p:cBhvr>
                                    </p:animEffect>
                                    <p:set>
                                      <p:cBhvr>
                                        <p:cTn id="272" dur="1" fill="hold">
                                          <p:stCondLst>
                                            <p:cond delay="499"/>
                                          </p:stCondLst>
                                        </p:cTn>
                                        <p:tgtEl>
                                          <p:spTgt spid="2285"/>
                                        </p:tgtEl>
                                        <p:attrNameLst>
                                          <p:attrName>style.visibility</p:attrName>
                                        </p:attrNameLst>
                                      </p:cBhvr>
                                      <p:to>
                                        <p:strVal val="hidden"/>
                                      </p:to>
                                    </p:set>
                                  </p:childTnLst>
                                </p:cTn>
                              </p:par>
                              <p:par>
                                <p:cTn id="273" presetID="9" presetClass="exit" presetSubtype="0" fill="hold" grpId="4" nodeType="withEffect">
                                  <p:stCondLst>
                                    <p:cond delay="1000"/>
                                  </p:stCondLst>
                                  <p:childTnLst>
                                    <p:animEffect transition="out" filter="dissolve">
                                      <p:cBhvr>
                                        <p:cTn id="274" dur="500"/>
                                        <p:tgtEl>
                                          <p:spTgt spid="2286"/>
                                        </p:tgtEl>
                                      </p:cBhvr>
                                    </p:animEffect>
                                    <p:set>
                                      <p:cBhvr>
                                        <p:cTn id="275" dur="1" fill="hold">
                                          <p:stCondLst>
                                            <p:cond delay="499"/>
                                          </p:stCondLst>
                                        </p:cTn>
                                        <p:tgtEl>
                                          <p:spTgt spid="2286"/>
                                        </p:tgtEl>
                                        <p:attrNameLst>
                                          <p:attrName>style.visibility</p:attrName>
                                        </p:attrNameLst>
                                      </p:cBhvr>
                                      <p:to>
                                        <p:strVal val="hidden"/>
                                      </p:to>
                                    </p:set>
                                  </p:childTnLst>
                                </p:cTn>
                              </p:par>
                              <p:par>
                                <p:cTn id="276" presetID="9" presetClass="exit" presetSubtype="0" fill="hold" grpId="4" nodeType="withEffect">
                                  <p:stCondLst>
                                    <p:cond delay="1000"/>
                                  </p:stCondLst>
                                  <p:childTnLst>
                                    <p:animEffect transition="out" filter="dissolve">
                                      <p:cBhvr>
                                        <p:cTn id="277" dur="500"/>
                                        <p:tgtEl>
                                          <p:spTgt spid="2288"/>
                                        </p:tgtEl>
                                      </p:cBhvr>
                                    </p:animEffect>
                                    <p:set>
                                      <p:cBhvr>
                                        <p:cTn id="278" dur="1" fill="hold">
                                          <p:stCondLst>
                                            <p:cond delay="499"/>
                                          </p:stCondLst>
                                        </p:cTn>
                                        <p:tgtEl>
                                          <p:spTgt spid="2288"/>
                                        </p:tgtEl>
                                        <p:attrNameLst>
                                          <p:attrName>style.visibility</p:attrName>
                                        </p:attrNameLst>
                                      </p:cBhvr>
                                      <p:to>
                                        <p:strVal val="hidden"/>
                                      </p:to>
                                    </p:set>
                                  </p:childTnLst>
                                </p:cTn>
                              </p:par>
                              <p:par>
                                <p:cTn id="279" presetID="9" presetClass="exit" presetSubtype="0" fill="hold" grpId="4" nodeType="withEffect">
                                  <p:stCondLst>
                                    <p:cond delay="1000"/>
                                  </p:stCondLst>
                                  <p:childTnLst>
                                    <p:animEffect transition="out" filter="dissolve">
                                      <p:cBhvr>
                                        <p:cTn id="280" dur="500"/>
                                        <p:tgtEl>
                                          <p:spTgt spid="2289"/>
                                        </p:tgtEl>
                                      </p:cBhvr>
                                    </p:animEffect>
                                    <p:set>
                                      <p:cBhvr>
                                        <p:cTn id="281" dur="1" fill="hold">
                                          <p:stCondLst>
                                            <p:cond delay="499"/>
                                          </p:stCondLst>
                                        </p:cTn>
                                        <p:tgtEl>
                                          <p:spTgt spid="2289"/>
                                        </p:tgtEl>
                                        <p:attrNameLst>
                                          <p:attrName>style.visibility</p:attrName>
                                        </p:attrNameLst>
                                      </p:cBhvr>
                                      <p:to>
                                        <p:strVal val="hidden"/>
                                      </p:to>
                                    </p:set>
                                  </p:childTnLst>
                                </p:cTn>
                              </p:par>
                              <p:par>
                                <p:cTn id="282" presetID="9" presetClass="exit" presetSubtype="0" fill="hold" grpId="5" nodeType="withEffect">
                                  <p:stCondLst>
                                    <p:cond delay="1000"/>
                                  </p:stCondLst>
                                  <p:childTnLst>
                                    <p:animEffect transition="out" filter="dissolve">
                                      <p:cBhvr>
                                        <p:cTn id="283" dur="500"/>
                                        <p:tgtEl>
                                          <p:spTgt spid="2290"/>
                                        </p:tgtEl>
                                      </p:cBhvr>
                                    </p:animEffect>
                                    <p:set>
                                      <p:cBhvr>
                                        <p:cTn id="284" dur="1" fill="hold">
                                          <p:stCondLst>
                                            <p:cond delay="499"/>
                                          </p:stCondLst>
                                        </p:cTn>
                                        <p:tgtEl>
                                          <p:spTgt spid="2290"/>
                                        </p:tgtEl>
                                        <p:attrNameLst>
                                          <p:attrName>style.visibility</p:attrName>
                                        </p:attrNameLst>
                                      </p:cBhvr>
                                      <p:to>
                                        <p:strVal val="hidden"/>
                                      </p:to>
                                    </p:set>
                                  </p:childTnLst>
                                </p:cTn>
                              </p:par>
                              <p:par>
                                <p:cTn id="285" presetID="9" presetClass="exit" presetSubtype="0" fill="hold" grpId="2" nodeType="withEffect">
                                  <p:stCondLst>
                                    <p:cond delay="1000"/>
                                  </p:stCondLst>
                                  <p:childTnLst>
                                    <p:animEffect transition="out" filter="dissolve">
                                      <p:cBhvr>
                                        <p:cTn id="286" dur="500"/>
                                        <p:tgtEl>
                                          <p:spTgt spid="2308"/>
                                        </p:tgtEl>
                                      </p:cBhvr>
                                    </p:animEffect>
                                    <p:set>
                                      <p:cBhvr>
                                        <p:cTn id="287" dur="1" fill="hold">
                                          <p:stCondLst>
                                            <p:cond delay="499"/>
                                          </p:stCondLst>
                                        </p:cTn>
                                        <p:tgtEl>
                                          <p:spTgt spid="2308"/>
                                        </p:tgtEl>
                                        <p:attrNameLst>
                                          <p:attrName>style.visibility</p:attrName>
                                        </p:attrNameLst>
                                      </p:cBhvr>
                                      <p:to>
                                        <p:strVal val="hidden"/>
                                      </p:to>
                                    </p:set>
                                  </p:childTnLst>
                                </p:cTn>
                              </p:par>
                              <p:par>
                                <p:cTn id="288" presetID="9" presetClass="exit" presetSubtype="0" fill="hold" grpId="2" nodeType="withEffect">
                                  <p:stCondLst>
                                    <p:cond delay="1000"/>
                                  </p:stCondLst>
                                  <p:childTnLst>
                                    <p:animEffect transition="out" filter="dissolve">
                                      <p:cBhvr>
                                        <p:cTn id="289" dur="500"/>
                                        <p:tgtEl>
                                          <p:spTgt spid="2309"/>
                                        </p:tgtEl>
                                      </p:cBhvr>
                                    </p:animEffect>
                                    <p:set>
                                      <p:cBhvr>
                                        <p:cTn id="290" dur="1" fill="hold">
                                          <p:stCondLst>
                                            <p:cond delay="499"/>
                                          </p:stCondLst>
                                        </p:cTn>
                                        <p:tgtEl>
                                          <p:spTgt spid="2309"/>
                                        </p:tgtEl>
                                        <p:attrNameLst>
                                          <p:attrName>style.visibility</p:attrName>
                                        </p:attrNameLst>
                                      </p:cBhvr>
                                      <p:to>
                                        <p:strVal val="hidden"/>
                                      </p:to>
                                    </p:set>
                                  </p:childTnLst>
                                </p:cTn>
                              </p:par>
                              <p:par>
                                <p:cTn id="291" presetID="9" presetClass="exit" presetSubtype="0" fill="hold" grpId="2" nodeType="withEffect">
                                  <p:stCondLst>
                                    <p:cond delay="1000"/>
                                  </p:stCondLst>
                                  <p:childTnLst>
                                    <p:animEffect transition="out" filter="dissolve">
                                      <p:cBhvr>
                                        <p:cTn id="292" dur="500"/>
                                        <p:tgtEl>
                                          <p:spTgt spid="2310"/>
                                        </p:tgtEl>
                                      </p:cBhvr>
                                    </p:animEffect>
                                    <p:set>
                                      <p:cBhvr>
                                        <p:cTn id="293" dur="1" fill="hold">
                                          <p:stCondLst>
                                            <p:cond delay="499"/>
                                          </p:stCondLst>
                                        </p:cTn>
                                        <p:tgtEl>
                                          <p:spTgt spid="2310"/>
                                        </p:tgtEl>
                                        <p:attrNameLst>
                                          <p:attrName>style.visibility</p:attrName>
                                        </p:attrNameLst>
                                      </p:cBhvr>
                                      <p:to>
                                        <p:strVal val="hidden"/>
                                      </p:to>
                                    </p:set>
                                  </p:childTnLst>
                                </p:cTn>
                              </p:par>
                              <p:par>
                                <p:cTn id="294" presetID="9" presetClass="exit" presetSubtype="0" fill="hold" grpId="2" nodeType="withEffect">
                                  <p:stCondLst>
                                    <p:cond delay="1000"/>
                                  </p:stCondLst>
                                  <p:childTnLst>
                                    <p:animEffect transition="out" filter="dissolve">
                                      <p:cBhvr>
                                        <p:cTn id="295" dur="500"/>
                                        <p:tgtEl>
                                          <p:spTgt spid="2287"/>
                                        </p:tgtEl>
                                      </p:cBhvr>
                                    </p:animEffect>
                                    <p:set>
                                      <p:cBhvr>
                                        <p:cTn id="296" dur="1" fill="hold">
                                          <p:stCondLst>
                                            <p:cond delay="499"/>
                                          </p:stCondLst>
                                        </p:cTn>
                                        <p:tgtEl>
                                          <p:spTgt spid="2287"/>
                                        </p:tgtEl>
                                        <p:attrNameLst>
                                          <p:attrName>style.visibility</p:attrName>
                                        </p:attrNameLst>
                                      </p:cBhvr>
                                      <p:to>
                                        <p:strVal val="hidden"/>
                                      </p:to>
                                    </p:set>
                                  </p:childTnLst>
                                </p:cTn>
                              </p:par>
                              <p:par>
                                <p:cTn id="297" presetID="9" presetClass="exit" presetSubtype="0" fill="hold" grpId="2" nodeType="withEffect">
                                  <p:stCondLst>
                                    <p:cond delay="1000"/>
                                  </p:stCondLst>
                                  <p:childTnLst>
                                    <p:animEffect transition="out" filter="dissolve">
                                      <p:cBhvr>
                                        <p:cTn id="298" dur="500"/>
                                        <p:tgtEl>
                                          <p:spTgt spid="2292"/>
                                        </p:tgtEl>
                                      </p:cBhvr>
                                    </p:animEffect>
                                    <p:set>
                                      <p:cBhvr>
                                        <p:cTn id="299" dur="1" fill="hold">
                                          <p:stCondLst>
                                            <p:cond delay="499"/>
                                          </p:stCondLst>
                                        </p:cTn>
                                        <p:tgtEl>
                                          <p:spTgt spid="2292"/>
                                        </p:tgtEl>
                                        <p:attrNameLst>
                                          <p:attrName>style.visibility</p:attrName>
                                        </p:attrNameLst>
                                      </p:cBhvr>
                                      <p:to>
                                        <p:strVal val="hidden"/>
                                      </p:to>
                                    </p:set>
                                  </p:childTnLst>
                                </p:cTn>
                              </p:par>
                            </p:childTnLst>
                          </p:cTn>
                        </p:par>
                        <p:par>
                          <p:cTn id="300" fill="hold">
                            <p:stCondLst>
                              <p:cond delay="2000"/>
                            </p:stCondLst>
                            <p:childTnLst>
                              <p:par>
                                <p:cTn id="301" presetID="17" presetClass="entr" presetSubtype="10" fill="hold" grpId="0" nodeType="afterEffect">
                                  <p:stCondLst>
                                    <p:cond delay="500"/>
                                  </p:stCondLst>
                                  <p:childTnLst>
                                    <p:set>
                                      <p:cBhvr>
                                        <p:cTn id="302" dur="1" fill="hold">
                                          <p:stCondLst>
                                            <p:cond delay="0"/>
                                          </p:stCondLst>
                                        </p:cTn>
                                        <p:tgtEl>
                                          <p:spTgt spid="2311"/>
                                        </p:tgtEl>
                                        <p:attrNameLst>
                                          <p:attrName>style.visibility</p:attrName>
                                        </p:attrNameLst>
                                      </p:cBhvr>
                                      <p:to>
                                        <p:strVal val="visible"/>
                                      </p:to>
                                    </p:set>
                                    <p:anim calcmode="lin" valueType="num">
                                      <p:cBhvr>
                                        <p:cTn id="303" dur="500" fill="hold"/>
                                        <p:tgtEl>
                                          <p:spTgt spid="2311"/>
                                        </p:tgtEl>
                                        <p:attrNameLst>
                                          <p:attrName>ppt_w</p:attrName>
                                        </p:attrNameLst>
                                      </p:cBhvr>
                                      <p:tavLst>
                                        <p:tav tm="0">
                                          <p:val>
                                            <p:fltVal val="0"/>
                                          </p:val>
                                        </p:tav>
                                        <p:tav tm="100000">
                                          <p:val>
                                            <p:strVal val="#ppt_w"/>
                                          </p:val>
                                        </p:tav>
                                      </p:tavLst>
                                    </p:anim>
                                    <p:anim calcmode="lin" valueType="num">
                                      <p:cBhvr>
                                        <p:cTn id="304" dur="500" fill="hold"/>
                                        <p:tgtEl>
                                          <p:spTgt spid="2311"/>
                                        </p:tgtEl>
                                        <p:attrNameLst>
                                          <p:attrName>ppt_h</p:attrName>
                                        </p:attrNameLst>
                                      </p:cBhvr>
                                      <p:tavLst>
                                        <p:tav tm="0">
                                          <p:val>
                                            <p:strVal val="#ppt_h"/>
                                          </p:val>
                                        </p:tav>
                                        <p:tav tm="100000">
                                          <p:val>
                                            <p:strVal val="#ppt_h"/>
                                          </p:val>
                                        </p:tav>
                                      </p:tavLst>
                                    </p:anim>
                                  </p:childTnLst>
                                </p:cTn>
                              </p:par>
                              <p:par>
                                <p:cTn id="305" presetID="17" presetClass="entr" presetSubtype="10" fill="hold" grpId="0" nodeType="withEffect">
                                  <p:stCondLst>
                                    <p:cond delay="500"/>
                                  </p:stCondLst>
                                  <p:childTnLst>
                                    <p:set>
                                      <p:cBhvr>
                                        <p:cTn id="306" dur="1" fill="hold">
                                          <p:stCondLst>
                                            <p:cond delay="0"/>
                                          </p:stCondLst>
                                        </p:cTn>
                                        <p:tgtEl>
                                          <p:spTgt spid="2312"/>
                                        </p:tgtEl>
                                        <p:attrNameLst>
                                          <p:attrName>style.visibility</p:attrName>
                                        </p:attrNameLst>
                                      </p:cBhvr>
                                      <p:to>
                                        <p:strVal val="visible"/>
                                      </p:to>
                                    </p:set>
                                    <p:anim calcmode="lin" valueType="num">
                                      <p:cBhvr>
                                        <p:cTn id="307" dur="500" fill="hold"/>
                                        <p:tgtEl>
                                          <p:spTgt spid="2312"/>
                                        </p:tgtEl>
                                        <p:attrNameLst>
                                          <p:attrName>ppt_w</p:attrName>
                                        </p:attrNameLst>
                                      </p:cBhvr>
                                      <p:tavLst>
                                        <p:tav tm="0">
                                          <p:val>
                                            <p:fltVal val="0"/>
                                          </p:val>
                                        </p:tav>
                                        <p:tav tm="100000">
                                          <p:val>
                                            <p:strVal val="#ppt_w"/>
                                          </p:val>
                                        </p:tav>
                                      </p:tavLst>
                                    </p:anim>
                                    <p:anim calcmode="lin" valueType="num">
                                      <p:cBhvr>
                                        <p:cTn id="308" dur="500" fill="hold"/>
                                        <p:tgtEl>
                                          <p:spTgt spid="2312"/>
                                        </p:tgtEl>
                                        <p:attrNameLst>
                                          <p:attrName>ppt_h</p:attrName>
                                        </p:attrNameLst>
                                      </p:cBhvr>
                                      <p:tavLst>
                                        <p:tav tm="0">
                                          <p:val>
                                            <p:strVal val="#ppt_h"/>
                                          </p:val>
                                        </p:tav>
                                        <p:tav tm="100000">
                                          <p:val>
                                            <p:strVal val="#ppt_h"/>
                                          </p:val>
                                        </p:tav>
                                      </p:tavLst>
                                    </p:anim>
                                  </p:childTnLst>
                                </p:cTn>
                              </p:par>
                              <p:par>
                                <p:cTn id="309" presetID="17" presetClass="entr" presetSubtype="10" fill="hold" grpId="0" nodeType="withEffect">
                                  <p:stCondLst>
                                    <p:cond delay="500"/>
                                  </p:stCondLst>
                                  <p:childTnLst>
                                    <p:set>
                                      <p:cBhvr>
                                        <p:cTn id="310" dur="1" fill="hold">
                                          <p:stCondLst>
                                            <p:cond delay="0"/>
                                          </p:stCondLst>
                                        </p:cTn>
                                        <p:tgtEl>
                                          <p:spTgt spid="2313"/>
                                        </p:tgtEl>
                                        <p:attrNameLst>
                                          <p:attrName>style.visibility</p:attrName>
                                        </p:attrNameLst>
                                      </p:cBhvr>
                                      <p:to>
                                        <p:strVal val="visible"/>
                                      </p:to>
                                    </p:set>
                                    <p:anim calcmode="lin" valueType="num">
                                      <p:cBhvr>
                                        <p:cTn id="311" dur="500" fill="hold"/>
                                        <p:tgtEl>
                                          <p:spTgt spid="2313"/>
                                        </p:tgtEl>
                                        <p:attrNameLst>
                                          <p:attrName>ppt_w</p:attrName>
                                        </p:attrNameLst>
                                      </p:cBhvr>
                                      <p:tavLst>
                                        <p:tav tm="0">
                                          <p:val>
                                            <p:fltVal val="0"/>
                                          </p:val>
                                        </p:tav>
                                        <p:tav tm="100000">
                                          <p:val>
                                            <p:strVal val="#ppt_w"/>
                                          </p:val>
                                        </p:tav>
                                      </p:tavLst>
                                    </p:anim>
                                    <p:anim calcmode="lin" valueType="num">
                                      <p:cBhvr>
                                        <p:cTn id="312" dur="500" fill="hold"/>
                                        <p:tgtEl>
                                          <p:spTgt spid="2313"/>
                                        </p:tgtEl>
                                        <p:attrNameLst>
                                          <p:attrName>ppt_h</p:attrName>
                                        </p:attrNameLst>
                                      </p:cBhvr>
                                      <p:tavLst>
                                        <p:tav tm="0">
                                          <p:val>
                                            <p:strVal val="#ppt_h"/>
                                          </p:val>
                                        </p:tav>
                                        <p:tav tm="100000">
                                          <p:val>
                                            <p:strVal val="#ppt_h"/>
                                          </p:val>
                                        </p:tav>
                                      </p:tavLst>
                                    </p:anim>
                                  </p:childTnLst>
                                </p:cTn>
                              </p:par>
                            </p:childTnLst>
                          </p:cTn>
                        </p:par>
                        <p:par>
                          <p:cTn id="313" fill="hold">
                            <p:stCondLst>
                              <p:cond delay="3000"/>
                            </p:stCondLst>
                            <p:childTnLst>
                              <p:par>
                                <p:cTn id="314" presetID="0" presetClass="path" presetSubtype="0" accel="50000" decel="50000" fill="hold" nodeType="afterEffect">
                                  <p:stCondLst>
                                    <p:cond delay="500"/>
                                  </p:stCondLst>
                                  <p:childTnLst>
                                    <p:animMotion origin="layout" path="M -6.66667E-6 -4.07407E-6 L 0.41666 -0.12222 " pathEditMode="relative" ptsTypes="AA">
                                      <p:cBhvr>
                                        <p:cTn id="315" dur="2000" fill="hold"/>
                                        <p:tgtEl>
                                          <p:spTgt spid="2314"/>
                                        </p:tgtEl>
                                        <p:attrNameLst>
                                          <p:attrName>ppt_x</p:attrName>
                                          <p:attrName>ppt_y</p:attrName>
                                        </p:attrNameLst>
                                      </p:cBhvr>
                                    </p:animMotion>
                                  </p:childTnLst>
                                </p:cTn>
                              </p:par>
                              <p:par>
                                <p:cTn id="316" presetID="0" presetClass="path" presetSubtype="0" accel="50000" decel="50000" fill="hold" nodeType="withEffect">
                                  <p:stCondLst>
                                    <p:cond delay="0"/>
                                  </p:stCondLst>
                                  <p:childTnLst>
                                    <p:animMotion origin="layout" path="M 0 -2.22222E-6 L 0.125 -0.31111 " pathEditMode="relative" rAng="0" ptsTypes="AA">
                                      <p:cBhvr>
                                        <p:cTn id="317" dur="2000" fill="hold"/>
                                        <p:tgtEl>
                                          <p:spTgt spid="2299"/>
                                        </p:tgtEl>
                                        <p:attrNameLst>
                                          <p:attrName>ppt_x</p:attrName>
                                          <p:attrName>ppt_y</p:attrName>
                                        </p:attrNameLst>
                                      </p:cBhvr>
                                      <p:rCtr x="63" y="-156"/>
                                    </p:animMotion>
                                  </p:childTnLst>
                                </p:cTn>
                              </p:par>
                              <p:par>
                                <p:cTn id="318" presetID="0" presetClass="path" presetSubtype="0" accel="50000" decel="50000" fill="hold" grpId="1" nodeType="withEffect">
                                  <p:stCondLst>
                                    <p:cond delay="0"/>
                                  </p:stCondLst>
                                  <p:childTnLst>
                                    <p:animMotion origin="layout" path="M 0 0 L -0.35833 0.23333 " pathEditMode="relative" ptsTypes="AA">
                                      <p:cBhvr>
                                        <p:cTn id="319" dur="2000" fill="hold"/>
                                        <p:tgtEl>
                                          <p:spTgt spid="2054"/>
                                        </p:tgtEl>
                                        <p:attrNameLst>
                                          <p:attrName>ppt_x</p:attrName>
                                          <p:attrName>ppt_y</p:attrName>
                                        </p:attrNameLst>
                                      </p:cBhvr>
                                    </p:animMotion>
                                  </p:childTnLst>
                                </p:cTn>
                              </p:par>
                              <p:par>
                                <p:cTn id="320" presetID="9" presetClass="exit" presetSubtype="0" fill="hold" nodeType="withEffect">
                                  <p:stCondLst>
                                    <p:cond delay="0"/>
                                  </p:stCondLst>
                                  <p:childTnLst>
                                    <p:animEffect transition="out" filter="dissolve">
                                      <p:cBhvr>
                                        <p:cTn id="321" dur="2000"/>
                                        <p:tgtEl>
                                          <p:spTgt spid="2299"/>
                                        </p:tgtEl>
                                      </p:cBhvr>
                                    </p:animEffect>
                                    <p:set>
                                      <p:cBhvr>
                                        <p:cTn id="322" dur="1" fill="hold">
                                          <p:stCondLst>
                                            <p:cond delay="1999"/>
                                          </p:stCondLst>
                                        </p:cTn>
                                        <p:tgtEl>
                                          <p:spTgt spid="2299"/>
                                        </p:tgtEl>
                                        <p:attrNameLst>
                                          <p:attrName>style.visibility</p:attrName>
                                        </p:attrNameLst>
                                      </p:cBhvr>
                                      <p:to>
                                        <p:strVal val="hidden"/>
                                      </p:to>
                                    </p:set>
                                  </p:childTnLst>
                                </p:cTn>
                              </p:par>
                              <p:par>
                                <p:cTn id="323" presetID="9" presetClass="exit" presetSubtype="0" fill="hold" grpId="2" nodeType="withEffect">
                                  <p:stCondLst>
                                    <p:cond delay="0"/>
                                  </p:stCondLst>
                                  <p:childTnLst>
                                    <p:animEffect transition="out" filter="dissolve">
                                      <p:cBhvr>
                                        <p:cTn id="324" dur="2000"/>
                                        <p:tgtEl>
                                          <p:spTgt spid="2054"/>
                                        </p:tgtEl>
                                      </p:cBhvr>
                                    </p:animEffect>
                                    <p:set>
                                      <p:cBhvr>
                                        <p:cTn id="325" dur="1" fill="hold">
                                          <p:stCondLst>
                                            <p:cond delay="1999"/>
                                          </p:stCondLst>
                                        </p:cTn>
                                        <p:tgtEl>
                                          <p:spTgt spid="2054"/>
                                        </p:tgtEl>
                                        <p:attrNameLst>
                                          <p:attrName>style.visibility</p:attrName>
                                        </p:attrNameLst>
                                      </p:cBhvr>
                                      <p:to>
                                        <p:strVal val="hidden"/>
                                      </p:to>
                                    </p:set>
                                  </p:childTnLst>
                                </p:cTn>
                              </p:par>
                              <p:par>
                                <p:cTn id="326" presetID="9" presetClass="exit" presetSubtype="0" fill="hold" nodeType="withEffect">
                                  <p:stCondLst>
                                    <p:cond delay="0"/>
                                  </p:stCondLst>
                                  <p:childTnLst>
                                    <p:animEffect transition="out" filter="dissolve">
                                      <p:cBhvr>
                                        <p:cTn id="327" dur="2000"/>
                                        <p:tgtEl>
                                          <p:spTgt spid="2314"/>
                                        </p:tgtEl>
                                      </p:cBhvr>
                                    </p:animEffect>
                                    <p:set>
                                      <p:cBhvr>
                                        <p:cTn id="328" dur="1" fill="hold">
                                          <p:stCondLst>
                                            <p:cond delay="1999"/>
                                          </p:stCondLst>
                                        </p:cTn>
                                        <p:tgtEl>
                                          <p:spTgt spid="2314"/>
                                        </p:tgtEl>
                                        <p:attrNameLst>
                                          <p:attrName>style.visibility</p:attrName>
                                        </p:attrNameLst>
                                      </p:cBhvr>
                                      <p:to>
                                        <p:strVal val="hidden"/>
                                      </p:to>
                                    </p:set>
                                  </p:childTnLst>
                                </p:cTn>
                              </p:par>
                              <p:par>
                                <p:cTn id="329" presetID="10" presetClass="exit" presetSubtype="0" fill="hold" grpId="1" nodeType="withEffect">
                                  <p:stCondLst>
                                    <p:cond delay="0"/>
                                  </p:stCondLst>
                                  <p:childTnLst>
                                    <p:animEffect transition="out" filter="fade">
                                      <p:cBhvr>
                                        <p:cTn id="330" dur="2000"/>
                                        <p:tgtEl>
                                          <p:spTgt spid="2291"/>
                                        </p:tgtEl>
                                      </p:cBhvr>
                                    </p:animEffect>
                                    <p:set>
                                      <p:cBhvr>
                                        <p:cTn id="331" dur="1" fill="hold">
                                          <p:stCondLst>
                                            <p:cond delay="1999"/>
                                          </p:stCondLst>
                                        </p:cTn>
                                        <p:tgtEl>
                                          <p:spTgt spid="2291"/>
                                        </p:tgtEl>
                                        <p:attrNameLst>
                                          <p:attrName>style.visibility</p:attrName>
                                        </p:attrNameLst>
                                      </p:cBhvr>
                                      <p:to>
                                        <p:strVal val="hidden"/>
                                      </p:to>
                                    </p:set>
                                  </p:childTnLst>
                                </p:cTn>
                              </p:par>
                            </p:childTnLst>
                          </p:cTn>
                        </p:par>
                        <p:par>
                          <p:cTn id="332" fill="hold">
                            <p:stCondLst>
                              <p:cond delay="5500"/>
                            </p:stCondLst>
                            <p:childTnLst>
                              <p:par>
                                <p:cTn id="333" presetID="9" presetClass="entr" presetSubtype="0" fill="hold" grpId="0" nodeType="afterEffect">
                                  <p:stCondLst>
                                    <p:cond delay="2500"/>
                                  </p:stCondLst>
                                  <p:childTnLst>
                                    <p:set>
                                      <p:cBhvr>
                                        <p:cTn id="334" dur="1" fill="hold">
                                          <p:stCondLst>
                                            <p:cond delay="0"/>
                                          </p:stCondLst>
                                        </p:cTn>
                                        <p:tgtEl>
                                          <p:spTgt spid="2315"/>
                                        </p:tgtEl>
                                        <p:attrNameLst>
                                          <p:attrName>style.visibility</p:attrName>
                                        </p:attrNameLst>
                                      </p:cBhvr>
                                      <p:to>
                                        <p:strVal val="visible"/>
                                      </p:to>
                                    </p:set>
                                    <p:animEffect transition="in" filter="dissolve">
                                      <p:cBhvr>
                                        <p:cTn id="335" dur="2000"/>
                                        <p:tgtEl>
                                          <p:spTgt spid="2315"/>
                                        </p:tgtEl>
                                      </p:cBhvr>
                                    </p:animEffect>
                                  </p:childTnLst>
                                </p:cTn>
                              </p:par>
                              <p:par>
                                <p:cTn id="336" presetID="0" presetClass="path" presetSubtype="0" accel="50000" decel="50000" fill="hold" grpId="1" nodeType="withEffect">
                                  <p:stCondLst>
                                    <p:cond delay="2500"/>
                                  </p:stCondLst>
                                  <p:childTnLst>
                                    <p:animMotion origin="layout" path="M 0 0 L 0.25834 -0.18889 " pathEditMode="relative" ptsTypes="AA">
                                      <p:cBhvr>
                                        <p:cTn id="337" dur="2000" fill="hold"/>
                                        <p:tgtEl>
                                          <p:spTgt spid="23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2054" grpId="2"/>
      <p:bldP spid="2276" grpId="0" animBg="1"/>
      <p:bldP spid="2276" grpId="1" animBg="1"/>
      <p:bldP spid="2276" grpId="2" animBg="1"/>
      <p:bldP spid="2276" grpId="3" animBg="1"/>
      <p:bldP spid="2276" grpId="4" animBg="1"/>
      <p:bldP spid="2277" grpId="0" animBg="1"/>
      <p:bldP spid="2277" grpId="1" animBg="1"/>
      <p:bldP spid="2277" grpId="2" animBg="1"/>
      <p:bldP spid="2277" grpId="3" animBg="1"/>
      <p:bldP spid="2277" grpId="4" animBg="1"/>
      <p:bldP spid="2278" grpId="0" animBg="1"/>
      <p:bldP spid="2278" grpId="1" animBg="1"/>
      <p:bldP spid="2278" grpId="2" animBg="1"/>
      <p:bldP spid="2278" grpId="3" animBg="1"/>
      <p:bldP spid="2278" grpId="4" animBg="1"/>
      <p:bldP spid="2279" grpId="0" animBg="1"/>
      <p:bldP spid="2279" grpId="1" animBg="1"/>
      <p:bldP spid="2279" grpId="2" animBg="1"/>
      <p:bldP spid="2279" grpId="3" animBg="1"/>
      <p:bldP spid="2279" grpId="4" animBg="1"/>
      <p:bldP spid="2280" grpId="0" animBg="1"/>
      <p:bldP spid="2280" grpId="1" animBg="1"/>
      <p:bldP spid="2280" grpId="2" animBg="1"/>
      <p:bldP spid="2280" grpId="3" animBg="1"/>
      <p:bldP spid="2280" grpId="4" animBg="1"/>
      <p:bldP spid="2280" grpId="5" animBg="1"/>
      <p:bldP spid="2281" grpId="0" animBg="1"/>
      <p:bldP spid="2281" grpId="1" animBg="1"/>
      <p:bldP spid="2281" grpId="2" animBg="1"/>
      <p:bldP spid="2281" grpId="3" animBg="1"/>
      <p:bldP spid="2281" grpId="4" animBg="1"/>
      <p:bldP spid="2282" grpId="0" animBg="1"/>
      <p:bldP spid="2282" grpId="1" animBg="1"/>
      <p:bldP spid="2282" grpId="2" animBg="1"/>
      <p:bldP spid="2282" grpId="3" animBg="1"/>
      <p:bldP spid="2282" grpId="4" animBg="1"/>
      <p:bldP spid="2283" grpId="0" animBg="1"/>
      <p:bldP spid="2283" grpId="1" animBg="1"/>
      <p:bldP spid="2283" grpId="2" animBg="1"/>
      <p:bldP spid="2283" grpId="3" animBg="1"/>
      <p:bldP spid="2283" grpId="4" animBg="1"/>
      <p:bldP spid="2284" grpId="0" animBg="1"/>
      <p:bldP spid="2284" grpId="1" animBg="1"/>
      <p:bldP spid="2284" grpId="2" animBg="1"/>
      <p:bldP spid="2284" grpId="3" animBg="1"/>
      <p:bldP spid="2284" grpId="4" animBg="1"/>
      <p:bldP spid="2285" grpId="0" animBg="1"/>
      <p:bldP spid="2285" grpId="1" animBg="1"/>
      <p:bldP spid="2285" grpId="2" animBg="1"/>
      <p:bldP spid="2285" grpId="3" animBg="1"/>
      <p:bldP spid="2285" grpId="4" animBg="1"/>
      <p:bldP spid="2286" grpId="0" animBg="1"/>
      <p:bldP spid="2286" grpId="1" animBg="1"/>
      <p:bldP spid="2286" grpId="2" animBg="1"/>
      <p:bldP spid="2286" grpId="3" animBg="1"/>
      <p:bldP spid="2286" grpId="4" animBg="1"/>
      <p:bldP spid="2288" grpId="0" animBg="1"/>
      <p:bldP spid="2288" grpId="1" animBg="1"/>
      <p:bldP spid="2288" grpId="2" animBg="1"/>
      <p:bldP spid="2288" grpId="3" animBg="1"/>
      <p:bldP spid="2288" grpId="4" animBg="1"/>
      <p:bldP spid="2289" grpId="0" animBg="1"/>
      <p:bldP spid="2289" grpId="1" animBg="1"/>
      <p:bldP spid="2289" grpId="2" animBg="1"/>
      <p:bldP spid="2289" grpId="3" animBg="1"/>
      <p:bldP spid="2289" grpId="4" animBg="1"/>
      <p:bldP spid="2290" grpId="0" animBg="1"/>
      <p:bldP spid="2290" grpId="1" animBg="1"/>
      <p:bldP spid="2290" grpId="2" animBg="1"/>
      <p:bldP spid="2290" grpId="3" animBg="1"/>
      <p:bldP spid="2290" grpId="4" animBg="1"/>
      <p:bldP spid="2290" grpId="5" animBg="1"/>
      <p:bldP spid="2291" grpId="0"/>
      <p:bldP spid="2291" grpId="1"/>
      <p:bldP spid="2292" grpId="0" animBg="1"/>
      <p:bldP spid="2292" grpId="1" animBg="1"/>
      <p:bldP spid="2292" grpId="2" animBg="1"/>
      <p:bldP spid="2308" grpId="0" animBg="1"/>
      <p:bldP spid="2308" grpId="1" animBg="1"/>
      <p:bldP spid="2308" grpId="2" animBg="1"/>
      <p:bldP spid="2309" grpId="0" animBg="1"/>
      <p:bldP spid="2309" grpId="1" animBg="1"/>
      <p:bldP spid="2309" grpId="2" animBg="1"/>
      <p:bldP spid="2310" grpId="0" animBg="1"/>
      <p:bldP spid="2310" grpId="1" animBg="1"/>
      <p:bldP spid="2310" grpId="2" animBg="1"/>
      <p:bldP spid="2311" grpId="0" animBg="1"/>
      <p:bldP spid="2312" grpId="0" animBg="1"/>
      <p:bldP spid="2313" grpId="0" animBg="1"/>
      <p:bldP spid="2315" grpId="0"/>
      <p:bldP spid="2315" grpId="1"/>
      <p:bldP spid="2287" grpId="0" animBg="1"/>
      <p:bldP spid="2287" grpId="1" animBg="1"/>
      <p:bldP spid="2287"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rmAutofit/>
          </a:bodyPr>
          <a:lstStyle/>
          <a:p>
            <a:r>
              <a:rPr lang="en-US" dirty="0" smtClean="0"/>
              <a:t>Beneficial Use of Data</a:t>
            </a:r>
            <a:endParaRPr lang="en-US" dirty="0"/>
          </a:p>
        </p:txBody>
      </p:sp>
      <p:sp>
        <p:nvSpPr>
          <p:cNvPr id="115715" name="Rectangle 3"/>
          <p:cNvSpPr>
            <a:spLocks noGrp="1" noChangeArrowheads="1"/>
          </p:cNvSpPr>
          <p:nvPr>
            <p:ph type="body" sz="half" idx="1"/>
          </p:nvPr>
        </p:nvSpPr>
        <p:spPr/>
        <p:txBody>
          <a:bodyPr/>
          <a:lstStyle/>
          <a:p>
            <a:pPr>
              <a:lnSpc>
                <a:spcPct val="90000"/>
              </a:lnSpc>
            </a:pPr>
            <a:r>
              <a:rPr lang="en-US" sz="2400" dirty="0" smtClean="0"/>
              <a:t>Dot </a:t>
            </a:r>
            <a:r>
              <a:rPr lang="en-US" sz="2400" dirty="0"/>
              <a:t>chart by Dr. James Snow showing deaths from cholera in relation to the locations of public water pumps. </a:t>
            </a:r>
          </a:p>
          <a:p>
            <a:pPr lvl="1">
              <a:lnSpc>
                <a:spcPct val="90000"/>
              </a:lnSpc>
            </a:pPr>
            <a:r>
              <a:rPr lang="en-US" sz="2000" dirty="0"/>
              <a:t>Observed that cholera occurred almost entirely among those who lived near (and drank from) the Broad Street water </a:t>
            </a:r>
            <a:r>
              <a:rPr lang="en-US" sz="2000" dirty="0" smtClean="0"/>
              <a:t>pump</a:t>
            </a:r>
          </a:p>
          <a:p>
            <a:pPr>
              <a:lnSpc>
                <a:spcPct val="90000"/>
              </a:lnSpc>
            </a:pPr>
            <a:r>
              <a:rPr lang="en-US" sz="2400" dirty="0" smtClean="0"/>
              <a:t>Can we do this without risk to Privacy?</a:t>
            </a:r>
          </a:p>
          <a:p>
            <a:pPr lvl="1">
              <a:lnSpc>
                <a:spcPct val="90000"/>
              </a:lnSpc>
            </a:pPr>
            <a:r>
              <a:rPr lang="en-US" sz="2000" i="1" dirty="0" smtClean="0"/>
              <a:t>HIPAA Safe-Harbor </a:t>
            </a:r>
            <a:r>
              <a:rPr lang="en-US" sz="2000" i="1" dirty="0" err="1" smtClean="0"/>
              <a:t>Anonymization</a:t>
            </a:r>
            <a:endParaRPr lang="en-US" sz="2000" i="1" dirty="0"/>
          </a:p>
        </p:txBody>
      </p:sp>
      <p:pic>
        <p:nvPicPr>
          <p:cNvPr id="115749" name="Picture 37" descr="snow"/>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822575" y="3687763"/>
            <a:ext cx="3500438" cy="3128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wipe(left)">
                                      <p:cBhvr>
                                        <p:cTn id="7" dur="500"/>
                                        <p:tgtEl>
                                          <p:spTgt spid="11571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5749"/>
                                        </p:tgtEl>
                                        <p:attrNameLst>
                                          <p:attrName>style.visibility</p:attrName>
                                        </p:attrNameLst>
                                      </p:cBhvr>
                                      <p:to>
                                        <p:strVal val="visible"/>
                                      </p:to>
                                    </p:set>
                                    <p:animEffect transition="in" filter="fade">
                                      <p:cBhvr>
                                        <p:cTn id="11" dur="500"/>
                                        <p:tgtEl>
                                          <p:spTgt spid="115749"/>
                                        </p:tgtEl>
                                      </p:cBhvr>
                                    </p:animEffect>
                                  </p:childTnLst>
                                </p:cTn>
                              </p:par>
                            </p:childTnLst>
                          </p:cTn>
                        </p:par>
                        <p:par>
                          <p:cTn id="12" fill="hold">
                            <p:stCondLst>
                              <p:cond delay="1000"/>
                            </p:stCondLst>
                            <p:childTnLst>
                              <p:par>
                                <p:cTn id="13" presetID="22" presetClass="entr" presetSubtype="8" fill="hold" nodeType="afterEffect">
                                  <p:stCondLst>
                                    <p:cond delay="2000"/>
                                  </p:stCondLst>
                                  <p:childTnLst>
                                    <p:set>
                                      <p:cBhvr>
                                        <p:cTn id="14" dur="1" fill="hold">
                                          <p:stCondLst>
                                            <p:cond delay="0"/>
                                          </p:stCondLst>
                                        </p:cTn>
                                        <p:tgtEl>
                                          <p:spTgt spid="115715">
                                            <p:txEl>
                                              <p:pRg st="1" end="1"/>
                                            </p:txEl>
                                          </p:spTgt>
                                        </p:tgtEl>
                                        <p:attrNameLst>
                                          <p:attrName>style.visibility</p:attrName>
                                        </p:attrNameLst>
                                      </p:cBhvr>
                                      <p:to>
                                        <p:strVal val="visible"/>
                                      </p:to>
                                    </p:set>
                                    <p:animEffect transition="in" filter="wipe(left)">
                                      <p:cBhvr>
                                        <p:cTn id="15" dur="500"/>
                                        <p:tgtEl>
                                          <p:spTgt spid="11571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5715">
                                            <p:txEl>
                                              <p:pRg st="2" end="2"/>
                                            </p:txEl>
                                          </p:spTgt>
                                        </p:tgtEl>
                                        <p:attrNameLst>
                                          <p:attrName>style.visibility</p:attrName>
                                        </p:attrNameLst>
                                      </p:cBhvr>
                                      <p:to>
                                        <p:strVal val="visible"/>
                                      </p:to>
                                    </p:set>
                                    <p:animEffect transition="in" filter="wipe(left)">
                                      <p:cBhvr>
                                        <p:cTn id="20" dur="500"/>
                                        <p:tgtEl>
                                          <p:spTgt spid="115715">
                                            <p:txEl>
                                              <p:pRg st="2" end="2"/>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15715">
                                            <p:txEl>
                                              <p:pRg st="3" end="3"/>
                                            </p:txEl>
                                          </p:spTgt>
                                        </p:tgtEl>
                                        <p:attrNameLst>
                                          <p:attrName>style.visibility</p:attrName>
                                        </p:attrNameLst>
                                      </p:cBhvr>
                                      <p:to>
                                        <p:strVal val="visible"/>
                                      </p:to>
                                    </p:set>
                                    <p:animEffect transition="in" filter="wipe(left)">
                                      <p:cBhvr>
                                        <p:cTn id="24" dur="500"/>
                                        <p:tgtEl>
                                          <p:spTgt spid="1157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HIPAA:  De-Identifying Data</a:t>
            </a:r>
          </a:p>
        </p:txBody>
      </p:sp>
      <p:sp>
        <p:nvSpPr>
          <p:cNvPr id="108547" name="Rectangle 3"/>
          <p:cNvSpPr>
            <a:spLocks noGrp="1" noChangeArrowheads="1"/>
          </p:cNvSpPr>
          <p:nvPr>
            <p:ph type="body" idx="1"/>
          </p:nvPr>
        </p:nvSpPr>
        <p:spPr/>
        <p:txBody>
          <a:bodyPr/>
          <a:lstStyle/>
          <a:p>
            <a:pPr>
              <a:lnSpc>
                <a:spcPct val="80000"/>
              </a:lnSpc>
            </a:pPr>
            <a:r>
              <a:rPr lang="en-US" sz="2000"/>
              <a:t>A person with appropriate knowledge of and experience with generally accepted statistical and scientific principles and methods for rendering information not individually identifiable</a:t>
            </a:r>
          </a:p>
          <a:p>
            <a:pPr lvl="1">
              <a:lnSpc>
                <a:spcPct val="80000"/>
              </a:lnSpc>
            </a:pPr>
            <a:r>
              <a:rPr lang="en-US" sz="1800"/>
              <a:t>Applying such principles and methods, determines that the risk is very small that the information could be used, alone or in combination with other reasonably available information, by an anticipated recipient to identify an individual who is a subject of the information; and</a:t>
            </a:r>
          </a:p>
          <a:p>
            <a:pPr lvl="1">
              <a:lnSpc>
                <a:spcPct val="80000"/>
              </a:lnSpc>
            </a:pPr>
            <a:r>
              <a:rPr lang="en-US" sz="1800"/>
              <a:t>Documents the methods and results of the analysis that justify such determination</a:t>
            </a:r>
          </a:p>
          <a:p>
            <a:pPr>
              <a:lnSpc>
                <a:spcPct val="80000"/>
              </a:lnSpc>
            </a:pPr>
            <a:r>
              <a:rPr lang="en-US" sz="2000"/>
              <a:t>The following identifiers of the individual or of relatives, employers, or household members of the individual, are removed:</a:t>
            </a:r>
          </a:p>
          <a:p>
            <a:pPr lvl="1">
              <a:lnSpc>
                <a:spcPct val="80000"/>
              </a:lnSpc>
            </a:pPr>
            <a:r>
              <a:rPr lang="en-US" sz="1800"/>
              <a:t>Names, Location &lt; 1</a:t>
            </a:r>
            <a:r>
              <a:rPr lang="en-US" sz="1800" baseline="30000"/>
              <a:t>st</a:t>
            </a:r>
            <a:r>
              <a:rPr lang="en-US" sz="1800"/>
              <a:t> three digits of zip, dates &lt; year, Tel/Fax/email/SSN/MRN/InsuranceID/Account/licence/VIN/License Plate Numbers, DeviceID, URL/IP, Biometric IDs, full-face photographs, any other unique identifiers; and</a:t>
            </a:r>
          </a:p>
          <a:p>
            <a:pPr lvl="1">
              <a:lnSpc>
                <a:spcPct val="80000"/>
              </a:lnSpc>
            </a:pPr>
            <a:r>
              <a:rPr lang="en-US" sz="1800"/>
              <a:t>The covered entity does not have actual knowledge that the information could be used alone or in combination with other information to identify an individual who is a subject of the information.</a:t>
            </a: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Anonymized Data</a:t>
            </a:r>
          </a:p>
        </p:txBody>
      </p:sp>
      <p:sp>
        <p:nvSpPr>
          <p:cNvPr id="112643" name="Rectangle 3"/>
          <p:cNvSpPr>
            <a:spLocks noGrp="1" noChangeArrowheads="1"/>
          </p:cNvSpPr>
          <p:nvPr>
            <p:ph type="body" sz="half" idx="1"/>
          </p:nvPr>
        </p:nvSpPr>
        <p:spPr/>
        <p:txBody>
          <a:bodyPr/>
          <a:lstStyle/>
          <a:p>
            <a:r>
              <a:rPr lang="en-US" sz="2800"/>
              <a:t>HIPAA Safe-Harbor De-Identified Data</a:t>
            </a:r>
          </a:p>
          <a:p>
            <a:pPr lvl="1"/>
            <a:r>
              <a:rPr lang="en-US" sz="2400"/>
              <a:t>Is it useful?</a:t>
            </a:r>
          </a:p>
        </p:txBody>
      </p:sp>
      <p:graphicFrame>
        <p:nvGraphicFramePr>
          <p:cNvPr id="112679" name="Group 39"/>
          <p:cNvGraphicFramePr>
            <a:graphicFrameLocks noGrp="1"/>
          </p:cNvGraphicFramePr>
          <p:nvPr>
            <p:ph sz="half" idx="2"/>
          </p:nvPr>
        </p:nvGraphicFramePr>
        <p:xfrm>
          <a:off x="457200" y="3938588"/>
          <a:ext cx="8229600" cy="2454911"/>
        </p:xfrm>
        <a:graphic>
          <a:graphicData uri="http://schemas.openxmlformats.org/drawingml/2006/table">
            <a:tbl>
              <a:tblPr/>
              <a:tblGrid>
                <a:gridCol w="1208088"/>
                <a:gridCol w="1265237"/>
                <a:gridCol w="1243013"/>
                <a:gridCol w="820737"/>
                <a:gridCol w="3692525"/>
              </a:tblGrid>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charset="0"/>
                        </a:rPr>
                        <a:t>Addr.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charset="0"/>
                        </a:rPr>
                        <a:t>Birth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charset="0"/>
                        </a:rPr>
                        <a:t>Sex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Arial" charset="0"/>
                        </a:rPr>
                        <a:t>Diagnosis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479xx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t>
                      </a:r>
                      <a:br>
                        <a:rPr kumimoji="0" lang="en-US" sz="2400" b="0" i="0" u="none" strike="noStrike" cap="none" normalizeH="0" baseline="0" smtClean="0">
                          <a:ln>
                            <a:noFill/>
                          </a:ln>
                          <a:solidFill>
                            <a:schemeClr val="tx1"/>
                          </a:solidFill>
                          <a:effectLst/>
                          <a:latin typeface="Arial" charset="0"/>
                        </a:rPr>
                      </a:b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479xx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67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4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479xx</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78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Schizophrenic</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9.8|20.7|12.6|3.3|19.4|15|6.6|14.5|9.5|8.2|18.5|29.6|11.7"/>
</p:tagLst>
</file>

<file path=ppt/theme/theme1.xml><?xml version="1.0" encoding="utf-8"?>
<a:theme xmlns:a="http://schemas.openxmlformats.org/drawingml/2006/main" name="project">
  <a:themeElements>
    <a:clrScheme name="Default Design 14">
      <a:dk1>
        <a:srgbClr val="000000"/>
      </a:dk1>
      <a:lt1>
        <a:srgbClr val="FFFFFF"/>
      </a:lt1>
      <a:dk2>
        <a:srgbClr val="5A4830"/>
      </a:dk2>
      <a:lt2>
        <a:srgbClr val="808080"/>
      </a:lt2>
      <a:accent1>
        <a:srgbClr val="E0D5C5"/>
      </a:accent1>
      <a:accent2>
        <a:srgbClr val="9D7D53"/>
      </a:accent2>
      <a:accent3>
        <a:srgbClr val="FFFFFF"/>
      </a:accent3>
      <a:accent4>
        <a:srgbClr val="000000"/>
      </a:accent4>
      <a:accent5>
        <a:srgbClr val="EDE7DF"/>
      </a:accent5>
      <a:accent6>
        <a:srgbClr val="8E714A"/>
      </a:accent6>
      <a:hlink>
        <a:srgbClr val="0033CC"/>
      </a:hlink>
      <a:folHlink>
        <a:srgbClr val="A5002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534B2F"/>
        </a:dk2>
        <a:lt2>
          <a:srgbClr val="808080"/>
        </a:lt2>
        <a:accent1>
          <a:srgbClr val="CDCB77"/>
        </a:accent1>
        <a:accent2>
          <a:srgbClr val="927308"/>
        </a:accent2>
        <a:accent3>
          <a:srgbClr val="FFFFFF"/>
        </a:accent3>
        <a:accent4>
          <a:srgbClr val="000000"/>
        </a:accent4>
        <a:accent5>
          <a:srgbClr val="E3E2BD"/>
        </a:accent5>
        <a:accent6>
          <a:srgbClr val="846806"/>
        </a:accent6>
        <a:hlink>
          <a:srgbClr val="0033CC"/>
        </a:hlink>
        <a:folHlink>
          <a:srgbClr val="A50021"/>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5A4830"/>
        </a:dk2>
        <a:lt2>
          <a:srgbClr val="808080"/>
        </a:lt2>
        <a:accent1>
          <a:srgbClr val="E0D5C5"/>
        </a:accent1>
        <a:accent2>
          <a:srgbClr val="9D7D53"/>
        </a:accent2>
        <a:accent3>
          <a:srgbClr val="FFFFFF"/>
        </a:accent3>
        <a:accent4>
          <a:srgbClr val="000000"/>
        </a:accent4>
        <a:accent5>
          <a:srgbClr val="EDE7DF"/>
        </a:accent5>
        <a:accent6>
          <a:srgbClr val="8E714A"/>
        </a:accent6>
        <a:hlink>
          <a:srgbClr val="0033CC"/>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4">
      <a:dk1>
        <a:srgbClr val="000000"/>
      </a:dk1>
      <a:lt1>
        <a:srgbClr val="FFFFFF"/>
      </a:lt1>
      <a:dk2>
        <a:srgbClr val="5A4830"/>
      </a:dk2>
      <a:lt2>
        <a:srgbClr val="808080"/>
      </a:lt2>
      <a:accent1>
        <a:srgbClr val="E0D5C5"/>
      </a:accent1>
      <a:accent2>
        <a:srgbClr val="9D7D53"/>
      </a:accent2>
      <a:accent3>
        <a:srgbClr val="FFFFFF"/>
      </a:accent3>
      <a:accent4>
        <a:srgbClr val="000000"/>
      </a:accent4>
      <a:accent5>
        <a:srgbClr val="EDE7DF"/>
      </a:accent5>
      <a:accent6>
        <a:srgbClr val="8E714A"/>
      </a:accent6>
      <a:hlink>
        <a:srgbClr val="0033CC"/>
      </a:hlink>
      <a:folHlink>
        <a:srgbClr val="A50021"/>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FFFFFF"/>
        </a:lt1>
        <a:dk2>
          <a:srgbClr val="534B2F"/>
        </a:dk2>
        <a:lt2>
          <a:srgbClr val="808080"/>
        </a:lt2>
        <a:accent1>
          <a:srgbClr val="CDCB77"/>
        </a:accent1>
        <a:accent2>
          <a:srgbClr val="927308"/>
        </a:accent2>
        <a:accent3>
          <a:srgbClr val="FFFFFF"/>
        </a:accent3>
        <a:accent4>
          <a:srgbClr val="000000"/>
        </a:accent4>
        <a:accent5>
          <a:srgbClr val="E3E2BD"/>
        </a:accent5>
        <a:accent6>
          <a:srgbClr val="846806"/>
        </a:accent6>
        <a:hlink>
          <a:srgbClr val="0033CC"/>
        </a:hlink>
        <a:folHlink>
          <a:srgbClr val="A50021"/>
        </a:folHlink>
      </a:clrScheme>
      <a:clrMap bg1="lt1" tx1="dk1" bg2="lt2" tx2="dk2" accent1="accent1" accent2="accent2" accent3="accent3" accent4="accent4" accent5="accent5" accent6="accent6" hlink="hlink" folHlink="folHlink"/>
    </a:extraClrScheme>
    <a:extraClrScheme>
      <a:clrScheme name="1_Default Design 14">
        <a:dk1>
          <a:srgbClr val="000000"/>
        </a:dk1>
        <a:lt1>
          <a:srgbClr val="FFFFFF"/>
        </a:lt1>
        <a:dk2>
          <a:srgbClr val="5A4830"/>
        </a:dk2>
        <a:lt2>
          <a:srgbClr val="808080"/>
        </a:lt2>
        <a:accent1>
          <a:srgbClr val="E0D5C5"/>
        </a:accent1>
        <a:accent2>
          <a:srgbClr val="9D7D53"/>
        </a:accent2>
        <a:accent3>
          <a:srgbClr val="FFFFFF"/>
        </a:accent3>
        <a:accent4>
          <a:srgbClr val="000000"/>
        </a:accent4>
        <a:accent5>
          <a:srgbClr val="EDE7DF"/>
        </a:accent5>
        <a:accent6>
          <a:srgbClr val="8E714A"/>
        </a:accent6>
        <a:hlink>
          <a:srgbClr val="0033CC"/>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Template>
  <TotalTime>151</TotalTime>
  <Words>581</Words>
  <Application>Microsoft Office PowerPoint</Application>
  <PresentationFormat>On-screen Show (4:3)</PresentationFormat>
  <Paragraphs>139</Paragraphs>
  <Slides>9</Slides>
  <Notes>1</Notes>
  <HiddenSlides>1</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project</vt:lpstr>
      <vt:lpstr>1_Default Design</vt:lpstr>
      <vt:lpstr>Security and Privacy: Are they Two Sides of the Same Coin?</vt:lpstr>
      <vt:lpstr>I’m Chris Clifton, and I Want Your Data!</vt:lpstr>
      <vt:lpstr>Privacy  Security?</vt:lpstr>
      <vt:lpstr>CPO ≠ CSO</vt:lpstr>
      <vt:lpstr>Analysis of Private Data</vt:lpstr>
      <vt:lpstr>Privacy-Preserving Data Mining Approaches  (Outlier Detection)</vt:lpstr>
      <vt:lpstr>Beneficial Use of Data</vt:lpstr>
      <vt:lpstr>HIPAA:  De-Identifying Data</vt:lpstr>
      <vt:lpstr>Anonymized Data</vt:lpstr>
    </vt:vector>
  </TitlesOfParts>
  <Company>Department of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Private Data Useful</dc:title>
  <dc:creator>Chris Clifton</dc:creator>
  <cp:lastModifiedBy>Christopher W. Clifton</cp:lastModifiedBy>
  <cp:revision>20</cp:revision>
  <dcterms:created xsi:type="dcterms:W3CDTF">2011-04-04T12:54:23Z</dcterms:created>
  <dcterms:modified xsi:type="dcterms:W3CDTF">2012-12-06T19:11:05Z</dcterms:modified>
</cp:coreProperties>
</file>